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slides/slide40.xml" ContentType="application/vnd.openxmlformats-officedocument.presentationml.slide+xml"/>
  <Override PartName="/ppt/tableStyles.xml" ContentType="application/vnd.openxmlformats-officedocument.presentationml.tableStyles+xml"/>
  <Override PartName="/docProps/custom.xml" ContentType="application/vnd.openxmlformats-officedocument.custom-properties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Layouts/slideLayout3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autoCompressPictures="0">
  <p:sldMasterIdLst>
    <p:sldMasterId id="2147483648" r:id="rId1"/>
  </p:sldMasterIdLst>
  <p:notesMasterIdLst>
    <p:notesMasterId r:id="rId48"/>
  </p:notesMasterIdLst>
  <p:sldIdLst>
    <p:sldId id="256" r:id="rId2"/>
    <p:sldId id="257" r:id="rId3"/>
    <p:sldId id="271" r:id="rId4"/>
    <p:sldId id="258" r:id="rId5"/>
    <p:sldId id="259" r:id="rId6"/>
    <p:sldId id="272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9" r:id="rId16"/>
    <p:sldId id="268" r:id="rId17"/>
    <p:sldId id="270" r:id="rId18"/>
    <p:sldId id="273" r:id="rId19"/>
    <p:sldId id="274" r:id="rId20"/>
    <p:sldId id="275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6" r:id="rId40"/>
    <p:sldId id="298" r:id="rId41"/>
    <p:sldId id="299" r:id="rId42"/>
    <p:sldId id="300" r:id="rId43"/>
    <p:sldId id="301" r:id="rId44"/>
    <p:sldId id="302" r:id="rId45"/>
    <p:sldId id="303" r:id="rId46"/>
    <p:sldId id="304" r:id="rId47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57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66" d="100"/>
          <a:sy n="66" d="100"/>
        </p:scale>
        <p:origin x="-870" y="-108"/>
      </p:cViewPr>
      <p:guideLst>
        <p:guide orient="horz" pos="2157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E69CD4-732A-4F87-9FB4-6B5727F9F7B0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788060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5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 panose="020F0502020204030204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5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67B95-F75B-4DE7-BEB3-A37F2A473F4D}" type="datetimeFigureOut">
              <a:rPr lang="en-US" smtClean="0"/>
              <a:pPr/>
              <a:t>8/8/2022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20549-BC97-403D-90EB-AA6B017005E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412688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27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 panose="020F0502020204030204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27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2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2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2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28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2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2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9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29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29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29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29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2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3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3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3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 panose="020F0502020204030204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32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32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3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3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3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34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3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3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3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5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35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3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3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3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67B95-F75B-4DE7-BEB3-A37F2A473F4D}" type="datetimeFigureOut">
              <a:rPr lang="en-US" smtClean="0"/>
              <a:pPr/>
              <a:t>8/8/2022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20549-BC97-403D-90EB-AA6B017005E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5191331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 panose="020F0502020204030204"/>
              <a:buNone/>
              <a:defRPr sz="4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2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Char char="•"/>
              <a:defRPr sz="2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Char char="•"/>
              <a:defRPr sz="2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/>
          </a:p>
        </p:txBody>
      </p:sp>
      <p:sp>
        <p:nvSpPr>
          <p:cNvPr id="8" name="Google Shape;8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/>
          </a:p>
        </p:txBody>
      </p:sp>
      <p:sp>
        <p:nvSpPr>
          <p:cNvPr id="9" name="Google Shape;9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/>
          </a:p>
        </p:txBody>
      </p:sp>
      <p:sp>
        <p:nvSpPr>
          <p:cNvPr id="10" name="Google Shape;10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-IN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6" r:id="rId6"/>
    <p:sldLayoutId id="2147483658" r:id="rId7"/>
    <p:sldLayoutId id="2147483659" r:id="rId8"/>
    <p:sldLayoutId id="2147483660" r:id="rId9"/>
    <p:sldLayoutId id="2147483661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0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0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0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1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0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 txBox="1">
            <a:spLocks noGrp="1"/>
          </p:cNvSpPr>
          <p:nvPr>
            <p:ph type="ctrTitle"/>
          </p:nvPr>
        </p:nvSpPr>
        <p:spPr>
          <a:xfrm>
            <a:off x="1452375" y="11402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 panose="020F0502020204030204"/>
              <a:buNone/>
            </a:pPr>
            <a:r>
              <a:rPr lang="en-IN" b="1" dirty="0" smtClean="0"/>
              <a:t>Unit-2</a:t>
            </a:r>
            <a:endParaRPr b="1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360" y="764704"/>
            <a:ext cx="11283598" cy="5184576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392" y="620688"/>
            <a:ext cx="11089592" cy="5472608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416" y="1124744"/>
            <a:ext cx="10419713" cy="4506598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5600" y="980728"/>
            <a:ext cx="5902581" cy="4940934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416" y="980728"/>
            <a:ext cx="10515600" cy="999182"/>
          </a:xfrm>
        </p:spPr>
        <p:txBody>
          <a:bodyPr/>
          <a:lstStyle/>
          <a:p>
            <a:r>
              <a:rPr lang="en-IN" dirty="0" smtClean="0"/>
              <a:t>Game Playing</a:t>
            </a:r>
            <a:endParaRPr lang="en-IN" dirty="0"/>
          </a:p>
        </p:txBody>
      </p:sp>
      <p:sp>
        <p:nvSpPr>
          <p:cNvPr id="3" name="TextBox 2"/>
          <p:cNvSpPr txBox="1"/>
          <p:nvPr/>
        </p:nvSpPr>
        <p:spPr>
          <a:xfrm>
            <a:off x="983432" y="2420888"/>
            <a:ext cx="993710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sz="1600" dirty="0" smtClean="0"/>
              <a:t>A game is defined as sequence  of choices where each choice is made from a number of discrete alternatives.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IN" sz="1600" dirty="0" smtClean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sz="1600" dirty="0" smtClean="0"/>
              <a:t>Each sequence ends with an outcome and every outcome has a definite value for the opening player.</a:t>
            </a:r>
          </a:p>
          <a:p>
            <a:pPr algn="just"/>
            <a:endParaRPr lang="en-IN" sz="1600" dirty="0" smtClean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sz="1600" dirty="0" smtClean="0"/>
              <a:t>Here, two players games are considered in which both players have exactly opposite goals.</a:t>
            </a:r>
            <a:endParaRPr lang="en-IN" sz="16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 txBox="1">
            <a:spLocks noGrp="1"/>
          </p:cNvSpPr>
          <p:nvPr>
            <p:ph type="body" idx="1"/>
          </p:nvPr>
        </p:nvSpPr>
        <p:spPr>
          <a:xfrm>
            <a:off x="623392" y="692696"/>
            <a:ext cx="10873208" cy="4902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 smtClean="0">
                <a:solidFill>
                  <a:schemeClr val="tx1"/>
                </a:solidFill>
              </a:rPr>
              <a:t>Games are classified into:</a:t>
            </a:r>
          </a:p>
          <a:p>
            <a:r>
              <a:rPr lang="en-IN" dirty="0" err="1" smtClean="0">
                <a:solidFill>
                  <a:schemeClr val="tx1"/>
                </a:solidFill>
              </a:rPr>
              <a:t>i</a:t>
            </a:r>
            <a:r>
              <a:rPr lang="en-IN" dirty="0" smtClean="0">
                <a:solidFill>
                  <a:schemeClr val="tx1"/>
                </a:solidFill>
              </a:rPr>
              <a:t>.  Perfect information games</a:t>
            </a:r>
          </a:p>
          <a:p>
            <a:pPr marL="742950" indent="-514350"/>
            <a:r>
              <a:rPr lang="en-IN" dirty="0" smtClean="0">
                <a:solidFill>
                  <a:schemeClr val="tx1"/>
                </a:solidFill>
              </a:rPr>
              <a:t>	Example: Tic-tac-toe, chess, checkers etc.,</a:t>
            </a:r>
          </a:p>
          <a:p>
            <a:pPr marL="742950" indent="-514350"/>
            <a:r>
              <a:rPr lang="en-IN" dirty="0" smtClean="0">
                <a:solidFill>
                  <a:schemeClr val="tx1"/>
                </a:solidFill>
              </a:rPr>
              <a:t>ii.  Imperfect information games</a:t>
            </a:r>
          </a:p>
          <a:p>
            <a:pPr marL="742950" indent="-514350"/>
            <a:r>
              <a:rPr lang="en-IN" dirty="0" smtClean="0">
                <a:solidFill>
                  <a:schemeClr val="tx1"/>
                </a:solidFill>
              </a:rPr>
              <a:t>	Example: Cards, Dice etc.,</a:t>
            </a:r>
          </a:p>
          <a:p>
            <a:pPr marL="742950" indent="-514350"/>
            <a:endParaRPr lang="en-IN" dirty="0" smtClean="0">
              <a:solidFill>
                <a:schemeClr val="tx1"/>
              </a:solidFill>
            </a:endParaRPr>
          </a:p>
          <a:p>
            <a:pPr marL="742950" indent="-514350">
              <a:buFont typeface="Arial" pitchFamily="34" charset="0"/>
              <a:buChar char="•"/>
            </a:pPr>
            <a:r>
              <a:rPr lang="en-IN" dirty="0">
                <a:solidFill>
                  <a:schemeClr val="tx1"/>
                </a:solidFill>
              </a:rPr>
              <a:t>W</a:t>
            </a:r>
            <a:r>
              <a:rPr lang="en-IN" dirty="0" smtClean="0">
                <a:solidFill>
                  <a:schemeClr val="tx1"/>
                </a:solidFill>
              </a:rPr>
              <a:t>ill study about discrete and perfect information games.</a:t>
            </a:r>
          </a:p>
          <a:p>
            <a:pPr marL="742950" indent="-514350">
              <a:buFont typeface="Arial" pitchFamily="34" charset="0"/>
              <a:buChar char="•"/>
            </a:pPr>
            <a:r>
              <a:rPr lang="en-IN" dirty="0" smtClean="0">
                <a:solidFill>
                  <a:schemeClr val="tx1"/>
                </a:solidFill>
              </a:rPr>
              <a:t>A game is said to be discrete, if it contains a finite number of states or configurations.</a:t>
            </a:r>
          </a:p>
          <a:p>
            <a:pPr marL="742950" indent="-514350">
              <a:buFont typeface="Arial" pitchFamily="34" charset="0"/>
              <a:buChar char="•"/>
            </a:pPr>
            <a:r>
              <a:rPr lang="en-IN" dirty="0" smtClean="0">
                <a:solidFill>
                  <a:schemeClr val="tx1"/>
                </a:solidFill>
              </a:rPr>
              <a:t>While playing  a game, we need to look ahead at future positions  in order to succeed</a:t>
            </a:r>
            <a:endParaRPr lang="en-IN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392" y="692696"/>
            <a:ext cx="11096798" cy="711150"/>
          </a:xfrm>
        </p:spPr>
        <p:txBody>
          <a:bodyPr>
            <a:normAutofit/>
          </a:bodyPr>
          <a:lstStyle/>
          <a:p>
            <a:r>
              <a:rPr lang="en-IN" sz="4400" b="1" dirty="0" smtClean="0"/>
              <a:t>Game problem versus state space problem</a:t>
            </a:r>
            <a:endParaRPr lang="en-IN" sz="44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9536" y="1916832"/>
            <a:ext cx="8068649" cy="288032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7368" y="404664"/>
            <a:ext cx="11089232" cy="999182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/>
            </a:r>
            <a:br>
              <a:rPr lang="en-IN" dirty="0" smtClean="0"/>
            </a:br>
            <a:r>
              <a:rPr lang="en-IN" sz="5300" b="1" dirty="0" smtClean="0"/>
              <a:t>Status labelling procedure in game tree</a:t>
            </a:r>
            <a:endParaRPr lang="en-IN" sz="53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408" y="1844824"/>
            <a:ext cx="10207420" cy="3816424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9896" y="1196752"/>
            <a:ext cx="6636857" cy="439248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76" y="1988840"/>
            <a:ext cx="5007414" cy="2304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6378821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76" y="1988840"/>
            <a:ext cx="5007414" cy="230425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5920" y="1268760"/>
            <a:ext cx="6331994" cy="4441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8794866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15480" y="1052736"/>
            <a:ext cx="9144000" cy="720080"/>
          </a:xfrm>
        </p:spPr>
        <p:txBody>
          <a:bodyPr>
            <a:normAutofit fontScale="90000"/>
          </a:bodyPr>
          <a:lstStyle/>
          <a:p>
            <a:pPr algn="l"/>
            <a:r>
              <a:rPr lang="en-IN" b="1" dirty="0" smtClean="0"/>
              <a:t>Problem Reduction</a:t>
            </a:r>
            <a:endParaRPr lang="en-IN" b="1" dirty="0"/>
          </a:p>
        </p:txBody>
      </p:sp>
      <p:sp>
        <p:nvSpPr>
          <p:cNvPr id="3" name="TextBox 2"/>
          <p:cNvSpPr txBox="1"/>
          <p:nvPr/>
        </p:nvSpPr>
        <p:spPr>
          <a:xfrm>
            <a:off x="1271464" y="2708920"/>
            <a:ext cx="8352928" cy="2277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When we divide complex problems into sub-problems, all these sub-problems will have </a:t>
            </a:r>
            <a:r>
              <a:rPr lang="en-IN" sz="1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some relationships:</a:t>
            </a:r>
            <a:endParaRPr lang="en-IN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 algn="just"/>
            <a:r>
              <a:rPr lang="en-I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</a:t>
            </a:r>
            <a:r>
              <a:rPr lang="en-IN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I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AND (Example: writing in notebook)</a:t>
            </a:r>
          </a:p>
          <a:p>
            <a:pPr lvl="2" algn="just"/>
            <a:r>
              <a:rPr lang="en-I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ii. OR (Example: Unlock phone)</a:t>
            </a:r>
          </a:p>
          <a:p>
            <a:pPr algn="just"/>
            <a:endParaRPr lang="en-IN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structure called AND-OR graph (or tree) is useful for representing the solution of complicated problems.</a:t>
            </a:r>
          </a:p>
          <a:p>
            <a:pPr lvl="8" algn="just"/>
            <a:endParaRPr lang="en-IN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D4D32E5-973C-4F1E-86F9-21DA7D4C58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1464" y="554350"/>
            <a:ext cx="10515600" cy="1325563"/>
          </a:xfrm>
        </p:spPr>
        <p:txBody>
          <a:bodyPr/>
          <a:lstStyle/>
          <a:p>
            <a:r>
              <a:rPr lang="en-US" dirty="0" err="1">
                <a:solidFill>
                  <a:srgbClr val="C00000"/>
                </a:solidFill>
              </a:rPr>
              <a:t>Nim</a:t>
            </a:r>
            <a:r>
              <a:rPr lang="en-US" dirty="0">
                <a:solidFill>
                  <a:srgbClr val="C00000"/>
                </a:solidFill>
              </a:rPr>
              <a:t> Game Problem</a:t>
            </a:r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EC67790-4035-4E58-AB6E-46004D1653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is a single pile of matchsticks (&gt;1) and two players</a:t>
            </a:r>
          </a:p>
          <a:p>
            <a:r>
              <a:rPr lang="en-US" dirty="0"/>
              <a:t>Moves are made by the player alternately</a:t>
            </a:r>
          </a:p>
          <a:p>
            <a:r>
              <a:rPr lang="en-US" dirty="0"/>
              <a:t>In each move, each player can pick up a maximum of half the number of matchsticks in the pile.</a:t>
            </a:r>
          </a:p>
          <a:p>
            <a:r>
              <a:rPr lang="en-US" dirty="0"/>
              <a:t>Whoever picks the last matchstick loses</a:t>
            </a:r>
            <a:r>
              <a:rPr lang="en-IN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728251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727848" y="1196752"/>
            <a:ext cx="5591544" cy="560966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171512" y="404664"/>
            <a:ext cx="501272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 err="1">
                <a:solidFill>
                  <a:schemeClr val="accent2"/>
                </a:solidFill>
              </a:rPr>
              <a:t>Nim</a:t>
            </a:r>
            <a:r>
              <a:rPr lang="en-US" sz="2800" b="1" dirty="0">
                <a:solidFill>
                  <a:schemeClr val="accent2"/>
                </a:solidFill>
              </a:rPr>
              <a:t> Game Problem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8B7F784E-62BB-4B9B-B68A-F8A178B446B9}"/>
              </a:ext>
            </a:extLst>
          </p:cNvPr>
          <p:cNvSpPr/>
          <p:nvPr/>
        </p:nvSpPr>
        <p:spPr>
          <a:xfrm>
            <a:off x="911424" y="1772816"/>
            <a:ext cx="3338532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/>
              <a:t>Mark status of </a:t>
            </a:r>
            <a:r>
              <a:rPr lang="en-US" dirty="0">
                <a:solidFill>
                  <a:srgbClr val="0033CC"/>
                </a:solidFill>
              </a:rPr>
              <a:t>terminal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/>
              <a:t>Mark the status of </a:t>
            </a:r>
            <a:r>
              <a:rPr lang="en-US" dirty="0">
                <a:solidFill>
                  <a:srgbClr val="0033CC"/>
                </a:solidFill>
              </a:rPr>
              <a:t>non terminal</a:t>
            </a:r>
            <a:r>
              <a:rPr lang="en-US" dirty="0"/>
              <a:t> by using </a:t>
            </a:r>
            <a:r>
              <a:rPr lang="en-US" dirty="0">
                <a:solidFill>
                  <a:srgbClr val="0033CC"/>
                </a:solidFill>
              </a:rPr>
              <a:t>status labelling procedure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/>
              <a:t>Root (</a:t>
            </a:r>
            <a:r>
              <a:rPr lang="en-US" dirty="0">
                <a:solidFill>
                  <a:srgbClr val="C00000"/>
                </a:solidFill>
              </a:rPr>
              <a:t>MAX→L</a:t>
            </a:r>
            <a:r>
              <a:rPr lang="en-US" dirty="0"/>
              <a:t>) 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33CC"/>
                </a:solidFill>
              </a:rPr>
              <a:t>MIN always wins </a:t>
            </a:r>
            <a:r>
              <a:rPr lang="en-US" dirty="0"/>
              <a:t>irrespective of the move made by the first player</a:t>
            </a:r>
          </a:p>
        </p:txBody>
      </p:sp>
    </p:spTree>
    <p:extLst>
      <p:ext uri="{BB962C8B-B14F-4D97-AF65-F5344CB8AC3E}">
        <p14:creationId xmlns:p14="http://schemas.microsoft.com/office/powerpoint/2010/main" xmlns="" val="3666524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171512" y="404664"/>
            <a:ext cx="501272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 err="1">
                <a:solidFill>
                  <a:schemeClr val="accent2"/>
                </a:solidFill>
              </a:rPr>
              <a:t>Nim</a:t>
            </a:r>
            <a:r>
              <a:rPr lang="en-US" sz="2800" b="1" dirty="0">
                <a:solidFill>
                  <a:schemeClr val="accent2"/>
                </a:solidFill>
              </a:rPr>
              <a:t> Game Problem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208F4159-F334-4419-9702-FF43267351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9896" y="1118492"/>
            <a:ext cx="5252628" cy="532226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736B2D86-1D02-46B2-94BD-9526356601DC}"/>
              </a:ext>
            </a:extLst>
          </p:cNvPr>
          <p:cNvSpPr/>
          <p:nvPr/>
        </p:nvSpPr>
        <p:spPr>
          <a:xfrm>
            <a:off x="1055440" y="1844824"/>
            <a:ext cx="3338532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/>
              <a:t>Mark status of </a:t>
            </a:r>
            <a:r>
              <a:rPr lang="en-US" dirty="0">
                <a:solidFill>
                  <a:srgbClr val="0033CC"/>
                </a:solidFill>
              </a:rPr>
              <a:t>terminal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/>
              <a:t>Mark the status of </a:t>
            </a:r>
            <a:r>
              <a:rPr lang="en-US" dirty="0">
                <a:solidFill>
                  <a:srgbClr val="0033CC"/>
                </a:solidFill>
              </a:rPr>
              <a:t>non terminal</a:t>
            </a:r>
            <a:r>
              <a:rPr lang="en-US" dirty="0"/>
              <a:t> by using </a:t>
            </a:r>
            <a:r>
              <a:rPr lang="en-US" dirty="0">
                <a:solidFill>
                  <a:srgbClr val="0033CC"/>
                </a:solidFill>
              </a:rPr>
              <a:t>status labelling procedure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/>
              <a:t>Root (</a:t>
            </a:r>
            <a:r>
              <a:rPr lang="en-US" dirty="0">
                <a:solidFill>
                  <a:srgbClr val="C00000"/>
                </a:solidFill>
              </a:rPr>
              <a:t>MIN→W</a:t>
            </a:r>
            <a:r>
              <a:rPr lang="en-US" dirty="0"/>
              <a:t>) 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33CC"/>
                </a:solidFill>
              </a:rPr>
              <a:t>MIN always wins </a:t>
            </a:r>
            <a:r>
              <a:rPr lang="en-US" dirty="0"/>
              <a:t>irrespective of the move made by the first player</a:t>
            </a:r>
          </a:p>
        </p:txBody>
      </p:sp>
    </p:spTree>
    <p:extLst>
      <p:ext uri="{BB962C8B-B14F-4D97-AF65-F5344CB8AC3E}">
        <p14:creationId xmlns:p14="http://schemas.microsoft.com/office/powerpoint/2010/main" xmlns="" val="1847962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495600" y="1196753"/>
            <a:ext cx="7200800" cy="49244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2400" dirty="0"/>
              <a:t>If at the time of MAX player’s turn there are N matchsticks in a pile , </a:t>
            </a:r>
          </a:p>
          <a:p>
            <a:pPr marL="800100" lvl="1" indent="-342900" algn="just"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en-US" sz="2400" dirty="0"/>
              <a:t>then Max can force a win by leaving M matchsticks for the </a:t>
            </a:r>
            <a:r>
              <a:rPr lang="en-US" sz="2400" dirty="0">
                <a:solidFill>
                  <a:srgbClr val="0033CC"/>
                </a:solidFill>
              </a:rPr>
              <a:t>MIN player </a:t>
            </a:r>
            <a:r>
              <a:rPr lang="en-US" sz="2400" dirty="0"/>
              <a:t>to play , where </a:t>
            </a:r>
          </a:p>
          <a:p>
            <a:pPr lvl="1" algn="just">
              <a:spcAft>
                <a:spcPts val="1200"/>
              </a:spcAft>
            </a:pPr>
            <a:r>
              <a:rPr lang="en-US" sz="2400" dirty="0">
                <a:solidFill>
                  <a:srgbClr val="0033CC"/>
                </a:solidFill>
              </a:rPr>
              <a:t>	M </a:t>
            </a:r>
            <a:r>
              <a:rPr lang="en-US" sz="2400" dirty="0">
                <a:solidFill>
                  <a:srgbClr val="0033CC"/>
                </a:solidFill>
                <a:sym typeface="Symbol" panose="05050102010706020507" pitchFamily="18" charset="2"/>
              </a:rPr>
              <a:t></a:t>
            </a:r>
            <a:r>
              <a:rPr lang="en-US" sz="2400" dirty="0">
                <a:solidFill>
                  <a:srgbClr val="0033CC"/>
                </a:solidFill>
              </a:rPr>
              <a:t> {1,3,7,15,31,63,…} </a:t>
            </a:r>
          </a:p>
          <a:p>
            <a:pPr marL="800100" lvl="1" indent="-342900" algn="just"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en-US" sz="2400" dirty="0"/>
              <a:t>using the rule of game (that is MAX can pick up a </a:t>
            </a:r>
            <a:r>
              <a:rPr lang="en-US" sz="2400" dirty="0">
                <a:solidFill>
                  <a:srgbClr val="0033CC"/>
                </a:solidFill>
              </a:rPr>
              <a:t>maximum of half </a:t>
            </a:r>
            <a:r>
              <a:rPr lang="en-US" sz="2400" dirty="0"/>
              <a:t>the number of matchsticks in the pile).</a:t>
            </a:r>
          </a:p>
          <a:p>
            <a:pPr marL="800100" lvl="1" indent="-342900" algn="just"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en-US" sz="2400" dirty="0"/>
              <a:t>The sequence {1,3,7,15,31,63,…}  can be generated using the formula </a:t>
            </a:r>
          </a:p>
          <a:p>
            <a:pPr lvl="1" algn="just">
              <a:spcAft>
                <a:spcPts val="1200"/>
              </a:spcAft>
            </a:pPr>
            <a:r>
              <a:rPr lang="en-US" sz="2400" dirty="0">
                <a:solidFill>
                  <a:srgbClr val="0033CC"/>
                </a:solidFill>
              </a:rPr>
              <a:t>	X</a:t>
            </a:r>
            <a:r>
              <a:rPr lang="en-US" sz="2400" baseline="-25000" dirty="0">
                <a:solidFill>
                  <a:srgbClr val="0033CC"/>
                </a:solidFill>
              </a:rPr>
              <a:t>i</a:t>
            </a:r>
            <a:r>
              <a:rPr lang="en-US" sz="2400" dirty="0">
                <a:solidFill>
                  <a:srgbClr val="0033CC"/>
                </a:solidFill>
              </a:rPr>
              <a:t> = 2 X</a:t>
            </a:r>
            <a:r>
              <a:rPr lang="en-US" sz="2400" baseline="-25000" dirty="0">
                <a:solidFill>
                  <a:srgbClr val="0033CC"/>
                </a:solidFill>
              </a:rPr>
              <a:t>i-1</a:t>
            </a:r>
            <a:r>
              <a:rPr lang="en-US" sz="2400" dirty="0">
                <a:solidFill>
                  <a:srgbClr val="0033CC"/>
                </a:solidFill>
              </a:rPr>
              <a:t> + 1 for </a:t>
            </a:r>
            <a:r>
              <a:rPr lang="en-US" sz="2400" dirty="0" err="1">
                <a:solidFill>
                  <a:srgbClr val="0033CC"/>
                </a:solidFill>
              </a:rPr>
              <a:t>i</a:t>
            </a:r>
            <a:r>
              <a:rPr lang="en-US" sz="2400" dirty="0">
                <a:solidFill>
                  <a:srgbClr val="0033CC"/>
                </a:solidFill>
              </a:rPr>
              <a:t> &gt;0  where X</a:t>
            </a:r>
            <a:r>
              <a:rPr lang="en-US" sz="2400" baseline="-25000" dirty="0">
                <a:solidFill>
                  <a:srgbClr val="0033CC"/>
                </a:solidFill>
              </a:rPr>
              <a:t>0</a:t>
            </a:r>
            <a:r>
              <a:rPr lang="en-US" sz="2400" dirty="0">
                <a:solidFill>
                  <a:srgbClr val="0033CC"/>
                </a:solidFill>
              </a:rPr>
              <a:t> =1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E04D9BC8-D3F5-4F5F-8350-E1D8A9113E65}"/>
              </a:ext>
            </a:extLst>
          </p:cNvPr>
          <p:cNvSpPr txBox="1"/>
          <p:nvPr/>
        </p:nvSpPr>
        <p:spPr>
          <a:xfrm>
            <a:off x="3737992" y="376744"/>
            <a:ext cx="4572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3200" b="1" dirty="0">
                <a:solidFill>
                  <a:srgbClr val="C00000"/>
                </a:solidFill>
              </a:rPr>
              <a:t>Strategy</a:t>
            </a:r>
            <a:r>
              <a:rPr lang="en-US" sz="3200" dirty="0">
                <a:solidFill>
                  <a:srgbClr val="C00000"/>
                </a:solidFill>
              </a:rPr>
              <a:t> </a:t>
            </a:r>
            <a:r>
              <a:rPr lang="en-US" sz="3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xmlns="" val="3636114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620689"/>
            <a:ext cx="8229600" cy="3312368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0033CC"/>
                </a:solidFill>
              </a:rPr>
              <a:t>First method </a:t>
            </a:r>
          </a:p>
          <a:p>
            <a:pPr lvl="1"/>
            <a:r>
              <a:rPr lang="en-US" sz="1600" dirty="0"/>
              <a:t>Look up from the sequence {1,3,7,15,31,63,…}  and figure out the closest number less than the given number N of match sticks in the pile . </a:t>
            </a:r>
          </a:p>
          <a:p>
            <a:pPr lvl="1"/>
            <a:r>
              <a:rPr lang="en-US" sz="1600" dirty="0"/>
              <a:t>The difference between N and the number gives the desired number of sticks that have to be picked up . </a:t>
            </a:r>
          </a:p>
          <a:p>
            <a:pPr lvl="1"/>
            <a:r>
              <a:rPr lang="en-US" sz="1600" dirty="0"/>
              <a:t>For example , if N=45,the closest number to 45 in the sequence is 31, so we obtain the desired number of matchsticks to be picked up as 14 on subtracting 31 from 45. </a:t>
            </a:r>
          </a:p>
          <a:p>
            <a:pPr lvl="1"/>
            <a:r>
              <a:rPr lang="en-US" sz="1600" dirty="0"/>
              <a:t>This way try to maintain a sequence {1,3,7,15,31,63,…}.</a:t>
            </a:r>
          </a:p>
          <a:p>
            <a:r>
              <a:rPr lang="en-US" sz="2000" dirty="0">
                <a:solidFill>
                  <a:srgbClr val="0033CC"/>
                </a:solidFill>
              </a:rPr>
              <a:t>Second method </a:t>
            </a:r>
          </a:p>
          <a:p>
            <a:pPr lvl="1"/>
            <a:r>
              <a:rPr lang="en-US" sz="1600" dirty="0"/>
              <a:t>the desired number is obtained by removing the most significant digit from the binary representation of N and adding it to the least significant digit position.</a:t>
            </a:r>
          </a:p>
          <a:p>
            <a:endParaRPr lang="en-US" sz="2000" dirty="0"/>
          </a:p>
          <a:p>
            <a:endParaRPr lang="en-US" sz="2000" dirty="0"/>
          </a:p>
        </p:txBody>
      </p:sp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xmlns="" id="{B4E963FB-5066-473E-A612-290614B4601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005631" y="4099296"/>
          <a:ext cx="8122817" cy="2091106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656442">
                  <a:extLst>
                    <a:ext uri="{9D8B030D-6E8A-4147-A177-3AD203B41FA5}">
                      <a16:colId xmlns:a16="http://schemas.microsoft.com/office/drawing/2014/main" xmlns="" val="1038718373"/>
                    </a:ext>
                  </a:extLst>
                </a:gridCol>
                <a:gridCol w="1651218">
                  <a:extLst>
                    <a:ext uri="{9D8B030D-6E8A-4147-A177-3AD203B41FA5}">
                      <a16:colId xmlns:a16="http://schemas.microsoft.com/office/drawing/2014/main" xmlns="" val="606717783"/>
                    </a:ext>
                  </a:extLst>
                </a:gridCol>
                <a:gridCol w="2369138">
                  <a:extLst>
                    <a:ext uri="{9D8B030D-6E8A-4147-A177-3AD203B41FA5}">
                      <a16:colId xmlns:a16="http://schemas.microsoft.com/office/drawing/2014/main" xmlns="" val="260530906"/>
                    </a:ext>
                  </a:extLst>
                </a:gridCol>
                <a:gridCol w="2153762">
                  <a:extLst>
                    <a:ext uri="{9D8B030D-6E8A-4147-A177-3AD203B41FA5}">
                      <a16:colId xmlns:a16="http://schemas.microsoft.com/office/drawing/2014/main" xmlns="" val="9989482"/>
                    </a:ext>
                  </a:extLst>
                </a:gridCol>
                <a:gridCol w="1292257">
                  <a:extLst>
                    <a:ext uri="{9D8B030D-6E8A-4147-A177-3AD203B41FA5}">
                      <a16:colId xmlns:a16="http://schemas.microsoft.com/office/drawing/2014/main" xmlns="" val="3938803248"/>
                    </a:ext>
                  </a:extLst>
                </a:gridCol>
              </a:tblGrid>
              <a:tr h="631646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N</a:t>
                      </a:r>
                      <a:endParaRPr lang="en-IN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Binary Representation</a:t>
                      </a:r>
                      <a:endParaRPr lang="en-IN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Sum of 1 with MSD removed from N</a:t>
                      </a:r>
                      <a:endParaRPr lang="en-IN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Number of sticks to be removed</a:t>
                      </a:r>
                      <a:endParaRPr lang="en-IN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Number left in pile</a:t>
                      </a:r>
                      <a:endParaRPr lang="en-IN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826769149"/>
                  </a:ext>
                </a:extLst>
              </a:tr>
              <a:tr h="36486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1101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0101+0001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0110=6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904985642"/>
                  </a:ext>
                </a:extLst>
              </a:tr>
              <a:tr h="36486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27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11011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01011+00001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01100=12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70860402"/>
                  </a:ext>
                </a:extLst>
              </a:tr>
              <a:tr h="36486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36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100100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000100+000001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000101=5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31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35995923"/>
                  </a:ext>
                </a:extLst>
              </a:tr>
              <a:tr h="36486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1000110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0000110+0000001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0000111=7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63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93434184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0350E603-C61C-462D-8962-23D99C860437}"/>
              </a:ext>
            </a:extLst>
          </p:cNvPr>
          <p:cNvSpPr txBox="1"/>
          <p:nvPr/>
        </p:nvSpPr>
        <p:spPr>
          <a:xfrm>
            <a:off x="3781038" y="164019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rgbClr val="C00000"/>
                </a:solidFill>
              </a:rPr>
              <a:t>Strategy</a:t>
            </a:r>
            <a:r>
              <a:rPr lang="en-US" sz="2800" dirty="0">
                <a:solidFill>
                  <a:srgbClr val="C00000"/>
                </a:solidFill>
              </a:rPr>
              <a:t>  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xmlns="" id="{217C5C69-A2D0-4372-A7A3-649046309798}"/>
              </a:ext>
            </a:extLst>
          </p:cNvPr>
          <p:cNvGrpSpPr/>
          <p:nvPr/>
        </p:nvGrpSpPr>
        <p:grpSpPr>
          <a:xfrm>
            <a:off x="1631504" y="76200"/>
            <a:ext cx="8928992" cy="6709256"/>
            <a:chOff x="107504" y="76200"/>
            <a:chExt cx="8928992" cy="6709256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xmlns="" id="{B9784858-150A-47B0-A6E5-DA7E96429704}"/>
                </a:ext>
              </a:extLst>
            </p:cNvPr>
            <p:cNvSpPr/>
            <p:nvPr/>
          </p:nvSpPr>
          <p:spPr>
            <a:xfrm>
              <a:off x="107504" y="88712"/>
              <a:ext cx="8928992" cy="6696744"/>
            </a:xfrm>
            <a:prstGeom prst="rect">
              <a:avLst/>
            </a:prstGeom>
            <a:noFill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xmlns="" id="{A99635C7-9595-48DE-8189-41B51F57D2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206" y="76200"/>
              <a:ext cx="593967" cy="582653"/>
            </a:xfrm>
            <a:prstGeom prst="rect">
              <a:avLst/>
            </a:prstGeom>
            <a:ln w="635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xmlns="" val="3193355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6DDAB5C-560B-40F8-9BD6-AA7F73FDD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246718"/>
            <a:ext cx="8229600" cy="806018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MAX - WIN</a:t>
            </a:r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FCFEE67-5F27-4681-A813-00379A599E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We can formulate two cases where MAX will always win if the following strategy is applied.</a:t>
            </a:r>
          </a:p>
          <a:p>
            <a:endParaRPr lang="en-US" sz="2400" dirty="0"/>
          </a:p>
          <a:p>
            <a:pPr lvl="1"/>
            <a:r>
              <a:rPr lang="en-US" sz="2000" b="1" dirty="0"/>
              <a:t>CASE 1 </a:t>
            </a:r>
            <a:r>
              <a:rPr lang="en-US" sz="2000" dirty="0"/>
              <a:t>MAX is the </a:t>
            </a:r>
            <a:r>
              <a:rPr lang="en-US" sz="2000" dirty="0">
                <a:solidFill>
                  <a:srgbClr val="0033CC"/>
                </a:solidFill>
              </a:rPr>
              <a:t>first player </a:t>
            </a:r>
            <a:r>
              <a:rPr lang="en-US" sz="2000" dirty="0"/>
              <a:t>and initially there are </a:t>
            </a:r>
          </a:p>
          <a:p>
            <a:pPr marL="457200" lvl="1" indent="0">
              <a:buNone/>
            </a:pPr>
            <a:r>
              <a:rPr lang="en-US" sz="2000" dirty="0"/>
              <a:t>		N </a:t>
            </a:r>
            <a:r>
              <a:rPr lang="en-US" sz="2000" dirty="0">
                <a:sym typeface="Symbol" panose="05050102010706020507" pitchFamily="18" charset="2"/>
              </a:rPr>
              <a:t></a:t>
            </a:r>
            <a:r>
              <a:rPr lang="en-US" sz="2000" dirty="0"/>
              <a:t> {3,7,15,31,63,…} matchsticks.</a:t>
            </a:r>
          </a:p>
          <a:p>
            <a:pPr lvl="1"/>
            <a:endParaRPr lang="en-US" sz="2000" dirty="0"/>
          </a:p>
          <a:p>
            <a:pPr lvl="1"/>
            <a:r>
              <a:rPr lang="en-US" sz="2000" b="1" dirty="0"/>
              <a:t>CASE 2 </a:t>
            </a:r>
            <a:r>
              <a:rPr lang="en-US" sz="2000" dirty="0"/>
              <a:t>MAX is the </a:t>
            </a:r>
            <a:r>
              <a:rPr lang="en-US" sz="2000" dirty="0">
                <a:solidFill>
                  <a:srgbClr val="0033CC"/>
                </a:solidFill>
              </a:rPr>
              <a:t>second player </a:t>
            </a:r>
            <a:r>
              <a:rPr lang="en-US" sz="2000" dirty="0"/>
              <a:t>and initially there are </a:t>
            </a:r>
          </a:p>
          <a:p>
            <a:pPr marL="457200" lvl="1" indent="0">
              <a:buNone/>
            </a:pPr>
            <a:r>
              <a:rPr lang="en-US" sz="2000" dirty="0"/>
              <a:t>		N </a:t>
            </a:r>
            <a:r>
              <a:rPr lang="en-US" sz="2000" dirty="0">
                <a:sym typeface="Symbol" panose="05050102010706020507" pitchFamily="18" charset="2"/>
              </a:rPr>
              <a:t></a:t>
            </a:r>
            <a:r>
              <a:rPr lang="en-US" sz="2000" dirty="0"/>
              <a:t> {3,7,15,31,63,…} matchsticks.</a:t>
            </a:r>
          </a:p>
          <a:p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xmlns="" val="2489466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17009" y="0"/>
            <a:ext cx="6357982" cy="642942"/>
          </a:xfrm>
        </p:spPr>
        <p:txBody>
          <a:bodyPr>
            <a:noAutofit/>
          </a:bodyPr>
          <a:lstStyle/>
          <a:p>
            <a:r>
              <a:rPr lang="en-US" sz="2000" b="1" dirty="0">
                <a:solidFill>
                  <a:srgbClr val="C00000"/>
                </a:solidFill>
              </a:rPr>
              <a:t>Validity of Cases for Winning of MAX Player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75520" y="1844824"/>
            <a:ext cx="3024336" cy="3024336"/>
          </a:xfrm>
        </p:spPr>
        <p:txBody>
          <a:bodyPr>
            <a:normAutofit/>
          </a:bodyPr>
          <a:lstStyle/>
          <a:p>
            <a:pPr algn="just"/>
            <a:r>
              <a:rPr lang="en-US" sz="2000" b="1" dirty="0"/>
              <a:t>CASE 1 </a:t>
            </a:r>
            <a:r>
              <a:rPr lang="en-US" sz="2000" dirty="0"/>
              <a:t>If MAX is the </a:t>
            </a:r>
            <a:r>
              <a:rPr lang="en-US" sz="2000" dirty="0">
                <a:solidFill>
                  <a:srgbClr val="0033CC"/>
                </a:solidFill>
              </a:rPr>
              <a:t>first player </a:t>
            </a:r>
            <a:r>
              <a:rPr lang="en-US" sz="2000" dirty="0"/>
              <a:t>and </a:t>
            </a:r>
          </a:p>
          <a:p>
            <a:pPr marL="341313" indent="0" algn="just">
              <a:buNone/>
            </a:pPr>
            <a:r>
              <a:rPr lang="en-US" sz="2000" dirty="0">
                <a:solidFill>
                  <a:srgbClr val="0033CC"/>
                </a:solidFill>
              </a:rPr>
              <a:t>N </a:t>
            </a:r>
            <a:r>
              <a:rPr lang="en-US" sz="2000" dirty="0">
                <a:solidFill>
                  <a:srgbClr val="0033CC"/>
                </a:solidFill>
                <a:sym typeface="Symbol" panose="05050102010706020507" pitchFamily="18" charset="2"/>
              </a:rPr>
              <a:t></a:t>
            </a:r>
            <a:r>
              <a:rPr lang="en-US" sz="2000" dirty="0">
                <a:solidFill>
                  <a:srgbClr val="0033CC"/>
                </a:solidFill>
              </a:rPr>
              <a:t> {3,7,15,31,63,…}.</a:t>
            </a:r>
          </a:p>
          <a:p>
            <a:pPr algn="just"/>
            <a:r>
              <a:rPr lang="en-US" sz="2000" dirty="0"/>
              <a:t>MAX will always win. </a:t>
            </a:r>
          </a:p>
          <a:p>
            <a:pPr algn="just"/>
            <a:r>
              <a:rPr lang="en-US" sz="2000" dirty="0"/>
              <a:t>Consider a pile of 29 sticks and let MAX be the first player.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799856" y="642943"/>
            <a:ext cx="5616624" cy="5999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096122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063552" y="1988840"/>
            <a:ext cx="3024336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1" dirty="0"/>
              <a:t>CASE 2 </a:t>
            </a:r>
            <a:r>
              <a:rPr lang="en-US" dirty="0"/>
              <a:t>If MAX is the </a:t>
            </a:r>
            <a:r>
              <a:rPr lang="en-US" dirty="0">
                <a:solidFill>
                  <a:srgbClr val="0033CC"/>
                </a:solidFill>
              </a:rPr>
              <a:t>second player</a:t>
            </a:r>
            <a:r>
              <a:rPr lang="en-US" dirty="0"/>
              <a:t> and </a:t>
            </a:r>
          </a:p>
          <a:p>
            <a:pPr marL="230188" algn="just"/>
            <a:r>
              <a:rPr lang="en-US" dirty="0"/>
              <a:t>N   </a:t>
            </a:r>
            <a:r>
              <a:rPr lang="en-US" dirty="0">
                <a:sym typeface="Symbol" panose="05050102010706020507" pitchFamily="18" charset="2"/>
              </a:rPr>
              <a:t></a:t>
            </a:r>
            <a:r>
              <a:rPr lang="en-US" dirty="0"/>
              <a:t>  {3,7,15,31,63,…} </a:t>
            </a:r>
          </a:p>
          <a:p>
            <a:pPr marL="230188" indent="-230188" algn="just">
              <a:buFont typeface="Arial" panose="020B0604020202020204" pitchFamily="34" charset="0"/>
              <a:buChar char="•"/>
            </a:pPr>
            <a:r>
              <a:rPr lang="en-US" dirty="0"/>
              <a:t>Consider a pile of 15 sticks and let MAX be the second player.</a:t>
            </a:r>
          </a:p>
          <a:p>
            <a:pPr marL="230188" indent="-230188" algn="just">
              <a:buFont typeface="Arial" panose="020B0604020202020204" pitchFamily="34" charset="0"/>
              <a:buChar char="•"/>
            </a:pPr>
            <a:r>
              <a:rPr lang="en-US" dirty="0"/>
              <a:t>The complete game tree for this case is shown in fig.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663953" y="692696"/>
            <a:ext cx="4578873" cy="5869788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xmlns="" id="{3097EBAF-3B32-45AF-A697-F0469266FAE2}"/>
              </a:ext>
            </a:extLst>
          </p:cNvPr>
          <p:cNvSpPr txBox="1">
            <a:spLocks/>
          </p:cNvSpPr>
          <p:nvPr/>
        </p:nvSpPr>
        <p:spPr>
          <a:xfrm>
            <a:off x="2917009" y="116632"/>
            <a:ext cx="6357982" cy="642942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>
                <a:solidFill>
                  <a:srgbClr val="C00000"/>
                </a:solidFill>
              </a:rPr>
              <a:t>Validity of Cases for Winning of MAX Player </a:t>
            </a:r>
          </a:p>
        </p:txBody>
      </p:sp>
    </p:spTree>
    <p:extLst>
      <p:ext uri="{BB962C8B-B14F-4D97-AF65-F5344CB8AC3E}">
        <p14:creationId xmlns:p14="http://schemas.microsoft.com/office/powerpoint/2010/main" xmlns="" val="1693784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774018" y="692697"/>
            <a:ext cx="3529895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25" indent="-174625" algn="just">
              <a:buFont typeface="Arial" panose="020B0604020202020204" pitchFamily="34" charset="0"/>
              <a:buChar char="•"/>
            </a:pPr>
            <a:r>
              <a:rPr lang="en-US" b="1" dirty="0"/>
              <a:t>CASE 3 </a:t>
            </a:r>
            <a:r>
              <a:rPr lang="en-US" dirty="0"/>
              <a:t>If MAX is the </a:t>
            </a:r>
            <a:r>
              <a:rPr lang="en-US" dirty="0">
                <a:solidFill>
                  <a:srgbClr val="0033CC"/>
                </a:solidFill>
              </a:rPr>
              <a:t>first player </a:t>
            </a:r>
            <a:r>
              <a:rPr lang="en-US" dirty="0"/>
              <a:t>and N   </a:t>
            </a:r>
            <a:r>
              <a:rPr lang="en-US" dirty="0">
                <a:sym typeface="Symbol" panose="05050102010706020507" pitchFamily="18" charset="2"/>
              </a:rPr>
              <a:t></a:t>
            </a:r>
            <a:r>
              <a:rPr lang="en-US" dirty="0"/>
              <a:t>  {3,7,15,31,63,…}  at root of the game,</a:t>
            </a:r>
          </a:p>
          <a:p>
            <a:pPr marL="174625" indent="-174625" algn="just">
              <a:buFont typeface="Arial" panose="020B0604020202020204" pitchFamily="34" charset="0"/>
              <a:buChar char="•"/>
            </a:pPr>
            <a:r>
              <a:rPr lang="en-US" dirty="0"/>
              <a:t>MAX can force a win using the strategy mentioned above in all cases except when MAX gets a number from the sequence </a:t>
            </a:r>
            <a:r>
              <a:rPr lang="en-US" dirty="0">
                <a:solidFill>
                  <a:srgbClr val="0033CC"/>
                </a:solidFill>
              </a:rPr>
              <a:t>{3,7,15,31,63,…}</a:t>
            </a:r>
            <a:r>
              <a:rPr lang="en-US" dirty="0"/>
              <a:t>  at its turn.</a:t>
            </a:r>
          </a:p>
          <a:p>
            <a:pPr marL="174625" indent="-174625" algn="just">
              <a:buFont typeface="Arial" panose="020B0604020202020204" pitchFamily="34" charset="0"/>
              <a:buChar char="•"/>
            </a:pPr>
            <a:r>
              <a:rPr lang="en-US" dirty="0"/>
              <a:t>Assume that N=15 fig 1 shows that MAX wins in all cases </a:t>
            </a:r>
            <a:r>
              <a:rPr lang="en-US" dirty="0">
                <a:solidFill>
                  <a:srgbClr val="0033CC"/>
                </a:solidFill>
              </a:rPr>
              <a:t>except when it gets 7</a:t>
            </a:r>
            <a:r>
              <a:rPr lang="en-US" dirty="0"/>
              <a:t> matchsticks in its turn.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485893" y="692697"/>
            <a:ext cx="4932091" cy="602459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xmlns="" id="{453C8037-E60A-4426-B5B0-4FE396044DDD}"/>
              </a:ext>
            </a:extLst>
          </p:cNvPr>
          <p:cNvSpPr txBox="1">
            <a:spLocks/>
          </p:cNvSpPr>
          <p:nvPr/>
        </p:nvSpPr>
        <p:spPr>
          <a:xfrm>
            <a:off x="2917009" y="116632"/>
            <a:ext cx="6357982" cy="642942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>
                <a:solidFill>
                  <a:srgbClr val="C00000"/>
                </a:solidFill>
              </a:rPr>
              <a:t>Validity of Cases for Winning of MAX Player </a:t>
            </a:r>
          </a:p>
        </p:txBody>
      </p:sp>
    </p:spTree>
    <p:extLst>
      <p:ext uri="{BB962C8B-B14F-4D97-AF65-F5344CB8AC3E}">
        <p14:creationId xmlns:p14="http://schemas.microsoft.com/office/powerpoint/2010/main" xmlns="" val="3053222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ACAF0DA1-FD78-4A05-843C-5107CE06B42A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735960" y="1196753"/>
            <a:ext cx="4608512" cy="45720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70CBBCA9-1EC8-4971-8848-9522FFC73335}"/>
              </a:ext>
            </a:extLst>
          </p:cNvPr>
          <p:cNvSpPr txBox="1"/>
          <p:nvPr/>
        </p:nvSpPr>
        <p:spPr>
          <a:xfrm>
            <a:off x="1847528" y="2564905"/>
            <a:ext cx="367240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4625" indent="-174625" algn="just">
              <a:buFont typeface="Arial" panose="020B0604020202020204" pitchFamily="34" charset="0"/>
              <a:buChar char="•"/>
            </a:pPr>
            <a:r>
              <a:rPr lang="en-US" dirty="0"/>
              <a:t>MAX can even win the game when it gets 7 sticks at its turn in the game for all values except when it gets 3 sticks at its turn in the game.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xmlns="" id="{D377C1BD-751C-478B-831C-1EDB9371DF2A}"/>
              </a:ext>
            </a:extLst>
          </p:cNvPr>
          <p:cNvSpPr txBox="1">
            <a:spLocks/>
          </p:cNvSpPr>
          <p:nvPr/>
        </p:nvSpPr>
        <p:spPr>
          <a:xfrm>
            <a:off x="2917009" y="116632"/>
            <a:ext cx="6357982" cy="642942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>
                <a:solidFill>
                  <a:srgbClr val="C00000"/>
                </a:solidFill>
              </a:rPr>
              <a:t>Validity of Cases for Winning of MAX Player </a:t>
            </a:r>
          </a:p>
        </p:txBody>
      </p:sp>
    </p:spTree>
    <p:extLst>
      <p:ext uri="{BB962C8B-B14F-4D97-AF65-F5344CB8AC3E}">
        <p14:creationId xmlns:p14="http://schemas.microsoft.com/office/powerpoint/2010/main" xmlns="" val="3432972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87488" y="692697"/>
            <a:ext cx="9144000" cy="720080"/>
          </a:xfrm>
        </p:spPr>
        <p:txBody>
          <a:bodyPr>
            <a:normAutofit fontScale="90000"/>
          </a:bodyPr>
          <a:lstStyle/>
          <a:p>
            <a:pPr algn="l"/>
            <a:r>
              <a:rPr lang="en-IN" b="1" dirty="0" smtClean="0"/>
              <a:t>Problem Reduction</a:t>
            </a:r>
            <a:endParaRPr lang="en-IN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8251" y="2132855"/>
            <a:ext cx="7716181" cy="3179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7135969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919536" y="908720"/>
            <a:ext cx="2846120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25" indent="-174625" algn="just">
              <a:buFont typeface="Arial" panose="020B0604020202020204" pitchFamily="34" charset="0"/>
              <a:buChar char="•"/>
            </a:pPr>
            <a:r>
              <a:rPr lang="en-US" b="1" dirty="0"/>
              <a:t>CASE 4 </a:t>
            </a:r>
            <a:r>
              <a:rPr lang="en-US" dirty="0"/>
              <a:t>If MAX is the </a:t>
            </a:r>
            <a:r>
              <a:rPr lang="en-US" dirty="0">
                <a:solidFill>
                  <a:srgbClr val="0033CC"/>
                </a:solidFill>
              </a:rPr>
              <a:t>second player </a:t>
            </a:r>
            <a:r>
              <a:rPr lang="en-US" dirty="0"/>
              <a:t>and              N </a:t>
            </a:r>
            <a:r>
              <a:rPr lang="en-US" dirty="0">
                <a:sym typeface="Symbol" panose="05050102010706020507" pitchFamily="18" charset="2"/>
              </a:rPr>
              <a:t></a:t>
            </a:r>
            <a:r>
              <a:rPr lang="en-US" dirty="0"/>
              <a:t>  {3,7,15,31,63,…} then MAX can force a </a:t>
            </a:r>
            <a:r>
              <a:rPr lang="en-US" dirty="0">
                <a:solidFill>
                  <a:srgbClr val="0033CC"/>
                </a:solidFill>
              </a:rPr>
              <a:t>win</a:t>
            </a:r>
            <a:r>
              <a:rPr lang="en-US" dirty="0"/>
              <a:t> using the above mentioned strategy in all cases </a:t>
            </a:r>
            <a:r>
              <a:rPr lang="en-US" dirty="0">
                <a:solidFill>
                  <a:srgbClr val="0033CC"/>
                </a:solidFill>
              </a:rPr>
              <a:t>except</a:t>
            </a:r>
            <a:r>
              <a:rPr lang="en-US" dirty="0"/>
              <a:t> when it gets a number from the sequence  </a:t>
            </a:r>
            <a:r>
              <a:rPr lang="en-US" dirty="0">
                <a:solidFill>
                  <a:srgbClr val="0033CC"/>
                </a:solidFill>
              </a:rPr>
              <a:t>{3,7,15,31,63,…}  </a:t>
            </a:r>
            <a:r>
              <a:rPr lang="en-US" dirty="0"/>
              <a:t>at its turn.</a:t>
            </a:r>
          </a:p>
          <a:p>
            <a:pPr marL="174625" indent="-174625" algn="just">
              <a:buFont typeface="Arial" panose="020B0604020202020204" pitchFamily="34" charset="0"/>
              <a:buChar char="•"/>
            </a:pPr>
            <a:r>
              <a:rPr lang="en-US" dirty="0"/>
              <a:t>Let N=29 </a:t>
            </a:r>
          </a:p>
          <a:p>
            <a:pPr marL="174625" indent="-174625" algn="just">
              <a:buFont typeface="Arial" panose="020B0604020202020204" pitchFamily="34" charset="0"/>
              <a:buChar char="•"/>
            </a:pPr>
            <a:r>
              <a:rPr lang="en-US" dirty="0"/>
              <a:t>Let MIN be the </a:t>
            </a:r>
            <a:r>
              <a:rPr lang="en-US" dirty="0">
                <a:solidFill>
                  <a:srgbClr val="0033CC"/>
                </a:solidFill>
              </a:rPr>
              <a:t>first player</a:t>
            </a:r>
            <a:r>
              <a:rPr lang="en-US" dirty="0"/>
              <a:t>.</a:t>
            </a:r>
          </a:p>
          <a:p>
            <a:pPr marL="174625" indent="-174625" algn="just">
              <a:buFont typeface="Arial" panose="020B0604020202020204" pitchFamily="34" charset="0"/>
              <a:buChar char="•"/>
            </a:pPr>
            <a:r>
              <a:rPr lang="en-US" dirty="0"/>
              <a:t>MAX wins in all cases except when it gets 15 matchsticks at its turn.</a:t>
            </a:r>
          </a:p>
          <a:p>
            <a:pPr marL="174625" indent="-174625" algn="just">
              <a:buFont typeface="Arial" panose="020B0604020202020204" pitchFamily="34" charset="0"/>
              <a:buChar char="•"/>
            </a:pPr>
            <a:r>
              <a:rPr lang="en-US" dirty="0"/>
              <a:t>Max might lose in case of it getting 15.</a:t>
            </a:r>
          </a:p>
          <a:p>
            <a:pPr algn="just"/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940452" y="476673"/>
            <a:ext cx="5441828" cy="6239133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xmlns="" id="{55EA022D-FFA4-4A0D-8031-FAE92DC5237D}"/>
              </a:ext>
            </a:extLst>
          </p:cNvPr>
          <p:cNvSpPr txBox="1">
            <a:spLocks/>
          </p:cNvSpPr>
          <p:nvPr/>
        </p:nvSpPr>
        <p:spPr>
          <a:xfrm>
            <a:off x="2917009" y="116632"/>
            <a:ext cx="6357982" cy="642942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>
                <a:solidFill>
                  <a:srgbClr val="C00000"/>
                </a:solidFill>
              </a:rPr>
              <a:t>Validity of Cases for Winning of MAX Player </a:t>
            </a:r>
          </a:p>
        </p:txBody>
      </p:sp>
    </p:spTree>
    <p:extLst>
      <p:ext uri="{BB962C8B-B14F-4D97-AF65-F5344CB8AC3E}">
        <p14:creationId xmlns:p14="http://schemas.microsoft.com/office/powerpoint/2010/main" xmlns="" val="2442393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18420" y="249994"/>
            <a:ext cx="7355160" cy="730734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chemeClr val="accent2"/>
                </a:solidFill>
              </a:rPr>
              <a:t>Bounded</a:t>
            </a:r>
            <a:r>
              <a:rPr lang="en-US" b="1" dirty="0">
                <a:solidFill>
                  <a:schemeClr val="accent2"/>
                </a:solidFill>
              </a:rPr>
              <a:t> </a:t>
            </a:r>
            <a:r>
              <a:rPr lang="en-US" sz="2400" b="1" dirty="0">
                <a:solidFill>
                  <a:schemeClr val="accent2"/>
                </a:solidFill>
              </a:rPr>
              <a:t>Look-Ahead Strategy and use of Evaluation 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071547"/>
            <a:ext cx="8229600" cy="5054617"/>
          </a:xfrm>
        </p:spPr>
        <p:txBody>
          <a:bodyPr>
            <a:normAutofit fontScale="92500" lnSpcReduction="10000"/>
          </a:bodyPr>
          <a:lstStyle/>
          <a:p>
            <a:pPr>
              <a:spcAft>
                <a:spcPts val="1200"/>
              </a:spcAft>
            </a:pPr>
            <a:r>
              <a:rPr lang="en-US" sz="2400" dirty="0"/>
              <a:t>Status labelling procedure requires the generation of complete tree or </a:t>
            </a:r>
            <a:r>
              <a:rPr lang="en-US" sz="2400" dirty="0" err="1"/>
              <a:t>atleast</a:t>
            </a:r>
            <a:r>
              <a:rPr lang="en-US" sz="2400" dirty="0"/>
              <a:t> some part of it</a:t>
            </a:r>
          </a:p>
          <a:p>
            <a:pPr>
              <a:spcAft>
                <a:spcPts val="1200"/>
              </a:spcAft>
            </a:pPr>
            <a:r>
              <a:rPr lang="en-US" sz="2400" dirty="0"/>
              <a:t>For many games in reality too large trees may be generated &amp; need to be evaluated backward from terminal to root in order to determine the optimal first move.</a:t>
            </a:r>
          </a:p>
          <a:p>
            <a:pPr>
              <a:spcAft>
                <a:spcPts val="1200"/>
              </a:spcAft>
            </a:pPr>
            <a:r>
              <a:rPr lang="en-US" sz="2400" dirty="0"/>
              <a:t>This approach may not be practical</a:t>
            </a:r>
          </a:p>
          <a:p>
            <a:pPr>
              <a:spcAft>
                <a:spcPts val="1200"/>
              </a:spcAft>
            </a:pPr>
            <a:r>
              <a:rPr lang="en-US" sz="2400" dirty="0"/>
              <a:t>It is better to look for about few levels before deciding the move</a:t>
            </a:r>
          </a:p>
          <a:p>
            <a:pPr>
              <a:spcAft>
                <a:spcPts val="1200"/>
              </a:spcAft>
            </a:pPr>
            <a:r>
              <a:rPr lang="en-US" sz="2400" dirty="0">
                <a:solidFill>
                  <a:srgbClr val="0033CC"/>
                </a:solidFill>
              </a:rPr>
              <a:t>Look-ahead strategy : </a:t>
            </a:r>
            <a:r>
              <a:rPr lang="en-US" sz="2400" dirty="0"/>
              <a:t>The player can develop the game tree to some extent before deciding on the move.</a:t>
            </a:r>
          </a:p>
          <a:p>
            <a:pPr>
              <a:spcAft>
                <a:spcPts val="1200"/>
              </a:spcAft>
            </a:pPr>
            <a:r>
              <a:rPr lang="en-US" sz="2400" dirty="0">
                <a:solidFill>
                  <a:srgbClr val="0033CC"/>
                </a:solidFill>
              </a:rPr>
              <a:t>N-move Look-ahead strategy : </a:t>
            </a:r>
            <a:r>
              <a:rPr lang="en-US" sz="2400" dirty="0"/>
              <a:t>The player is looking ahead n no of levels before making a move.</a:t>
            </a:r>
          </a:p>
          <a:p>
            <a:pPr>
              <a:spcAft>
                <a:spcPts val="1200"/>
              </a:spcAft>
            </a:pPr>
            <a:endParaRPr lang="en-US" sz="2400" dirty="0"/>
          </a:p>
          <a:p>
            <a:pPr>
              <a:spcAft>
                <a:spcPts val="1200"/>
              </a:spcAft>
              <a:buNone/>
            </a:pPr>
            <a:endParaRPr lang="en-US" sz="2400" dirty="0"/>
          </a:p>
          <a:p>
            <a:pPr>
              <a:spcAft>
                <a:spcPts val="1200"/>
              </a:spcAft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xmlns="" val="1811268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46412" y="184982"/>
            <a:ext cx="7499176" cy="787138"/>
          </a:xfrm>
        </p:spPr>
        <p:txBody>
          <a:bodyPr>
            <a:noAutofit/>
          </a:bodyPr>
          <a:lstStyle/>
          <a:p>
            <a:pPr algn="just"/>
            <a:r>
              <a:rPr lang="en-US" sz="2400" b="1" dirty="0">
                <a:solidFill>
                  <a:schemeClr val="accent2"/>
                </a:solidFill>
              </a:rPr>
              <a:t>Bounded</a:t>
            </a:r>
            <a:r>
              <a:rPr lang="en-US" b="1" dirty="0">
                <a:solidFill>
                  <a:schemeClr val="accent2"/>
                </a:solidFill>
              </a:rPr>
              <a:t> </a:t>
            </a:r>
            <a:r>
              <a:rPr lang="en-US" sz="2400" b="1" dirty="0">
                <a:solidFill>
                  <a:schemeClr val="accent2"/>
                </a:solidFill>
              </a:rPr>
              <a:t>Look-Ahead Strategy and use of Evaluation 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99556" y="972120"/>
            <a:ext cx="7992888" cy="2448272"/>
          </a:xfrm>
        </p:spPr>
        <p:txBody>
          <a:bodyPr>
            <a:normAutofit lnSpcReduction="10000"/>
          </a:bodyPr>
          <a:lstStyle/>
          <a:p>
            <a:pPr algn="just">
              <a:buNone/>
            </a:pPr>
            <a:r>
              <a:rPr lang="en-US" sz="2000" b="1" dirty="0"/>
              <a:t>Using Evaluation Functions</a:t>
            </a:r>
          </a:p>
          <a:p>
            <a:pPr algn="just"/>
            <a:r>
              <a:rPr lang="en-US" sz="2000" b="1" dirty="0"/>
              <a:t> </a:t>
            </a:r>
            <a:r>
              <a:rPr lang="en-US" sz="2000" dirty="0"/>
              <a:t>The</a:t>
            </a:r>
            <a:r>
              <a:rPr lang="en-US" sz="2000" b="1" dirty="0"/>
              <a:t> </a:t>
            </a:r>
            <a:r>
              <a:rPr lang="en-US" sz="2000" dirty="0">
                <a:solidFill>
                  <a:srgbClr val="0033CC"/>
                </a:solidFill>
              </a:rPr>
              <a:t>first step </a:t>
            </a:r>
            <a:r>
              <a:rPr lang="en-US" sz="2000" dirty="0"/>
              <a:t>is to </a:t>
            </a:r>
            <a:r>
              <a:rPr lang="en-US" sz="2000" dirty="0">
                <a:solidFill>
                  <a:srgbClr val="0033CC"/>
                </a:solidFill>
              </a:rPr>
              <a:t>decide which features </a:t>
            </a:r>
            <a:r>
              <a:rPr lang="en-US" sz="2000" dirty="0"/>
              <a:t>are of value in a particular game.</a:t>
            </a:r>
          </a:p>
          <a:p>
            <a:pPr algn="just"/>
            <a:r>
              <a:rPr lang="en-US" sz="2000" dirty="0"/>
              <a:t>The </a:t>
            </a:r>
            <a:r>
              <a:rPr lang="en-US" sz="2000" dirty="0">
                <a:solidFill>
                  <a:srgbClr val="0033CC"/>
                </a:solidFill>
              </a:rPr>
              <a:t>next step </a:t>
            </a:r>
            <a:r>
              <a:rPr lang="en-US" sz="2000" dirty="0"/>
              <a:t>is to provide each feature with a </a:t>
            </a:r>
            <a:r>
              <a:rPr lang="en-US" sz="2000" dirty="0">
                <a:solidFill>
                  <a:srgbClr val="0033CC"/>
                </a:solidFill>
              </a:rPr>
              <a:t>range of possible values</a:t>
            </a:r>
            <a:r>
              <a:rPr lang="en-US" sz="2000" dirty="0"/>
              <a:t>.</a:t>
            </a:r>
          </a:p>
          <a:p>
            <a:pPr algn="just"/>
            <a:r>
              <a:rPr lang="en-US" sz="2000" dirty="0"/>
              <a:t>The </a:t>
            </a:r>
            <a:r>
              <a:rPr lang="en-US" sz="2000" dirty="0">
                <a:solidFill>
                  <a:srgbClr val="0033CC"/>
                </a:solidFill>
              </a:rPr>
              <a:t>last step </a:t>
            </a:r>
            <a:r>
              <a:rPr lang="en-US" sz="2000" dirty="0"/>
              <a:t>is to </a:t>
            </a:r>
            <a:r>
              <a:rPr lang="en-US" sz="2000" dirty="0">
                <a:solidFill>
                  <a:srgbClr val="0033CC"/>
                </a:solidFill>
              </a:rPr>
              <a:t>devise a set of weights</a:t>
            </a:r>
            <a:r>
              <a:rPr lang="en-US" sz="2000" dirty="0"/>
              <a:t> in order to combine all the feature values into a single value</a:t>
            </a:r>
            <a:r>
              <a:rPr lang="en-US" sz="2000" dirty="0" smtClean="0"/>
              <a:t>.</a:t>
            </a:r>
          </a:p>
          <a:p>
            <a:pPr algn="just"/>
            <a:endParaRPr lang="en-US" sz="200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xmlns="" id="{36CD0A46-4FAD-4247-B5EB-D56F44E0FEAA}"/>
              </a:ext>
            </a:extLst>
          </p:cNvPr>
          <p:cNvSpPr txBox="1">
            <a:spLocks/>
          </p:cNvSpPr>
          <p:nvPr/>
        </p:nvSpPr>
        <p:spPr>
          <a:xfrm>
            <a:off x="2099556" y="3284984"/>
            <a:ext cx="7992888" cy="316835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Font typeface="Arial" pitchFamily="34" charset="0"/>
              <a:buNone/>
            </a:pPr>
            <a:r>
              <a:rPr lang="en-US" sz="2000" b="1" dirty="0"/>
              <a:t>Alternative is using heuristic approximation.</a:t>
            </a:r>
          </a:p>
          <a:p>
            <a:pPr algn="just"/>
            <a:r>
              <a:rPr lang="en-US" sz="2000" b="1" dirty="0"/>
              <a:t> </a:t>
            </a:r>
            <a:r>
              <a:rPr lang="en-US" sz="2000" dirty="0"/>
              <a:t>A proper </a:t>
            </a:r>
            <a:r>
              <a:rPr lang="en-US" sz="2000" dirty="0">
                <a:solidFill>
                  <a:srgbClr val="0033CC"/>
                </a:solidFill>
              </a:rPr>
              <a:t>static evaluation function </a:t>
            </a:r>
            <a:r>
              <a:rPr lang="en-US" sz="2000" dirty="0"/>
              <a:t>can </a:t>
            </a:r>
            <a:r>
              <a:rPr lang="en-US" sz="2000" dirty="0">
                <a:solidFill>
                  <a:srgbClr val="0033CC"/>
                </a:solidFill>
              </a:rPr>
              <a:t>convert</a:t>
            </a:r>
            <a:r>
              <a:rPr lang="en-US" sz="2000" dirty="0"/>
              <a:t> all judgments about board situations into a </a:t>
            </a:r>
            <a:r>
              <a:rPr lang="en-US" sz="2000" dirty="0">
                <a:solidFill>
                  <a:srgbClr val="0033CC"/>
                </a:solidFill>
              </a:rPr>
              <a:t>single overall quality number</a:t>
            </a:r>
          </a:p>
          <a:p>
            <a:pPr algn="just"/>
            <a:r>
              <a:rPr lang="en-US" sz="2000" dirty="0">
                <a:solidFill>
                  <a:srgbClr val="0033CC"/>
                </a:solidFill>
              </a:rPr>
              <a:t>Function provides numerical assessment </a:t>
            </a:r>
            <a:r>
              <a:rPr lang="en-US" sz="2000" dirty="0"/>
              <a:t>which indicates the favorable condition for MAX.</a:t>
            </a:r>
          </a:p>
          <a:p>
            <a:pPr algn="just"/>
            <a:r>
              <a:rPr lang="en-US" sz="2000" dirty="0">
                <a:solidFill>
                  <a:srgbClr val="0033CC"/>
                </a:solidFill>
              </a:rPr>
              <a:t>+</a:t>
            </a:r>
            <a:r>
              <a:rPr lang="en-US" sz="2000" dirty="0" err="1">
                <a:solidFill>
                  <a:srgbClr val="0033CC"/>
                </a:solidFill>
              </a:rPr>
              <a:t>ve</a:t>
            </a:r>
            <a:r>
              <a:rPr lang="en-US" sz="2000" dirty="0">
                <a:solidFill>
                  <a:srgbClr val="0033CC"/>
                </a:solidFill>
              </a:rPr>
              <a:t> value </a:t>
            </a:r>
            <a:r>
              <a:rPr lang="en-US" sz="2000" dirty="0">
                <a:solidFill>
                  <a:srgbClr val="0033CC"/>
                </a:solidFill>
                <a:sym typeface="Symbol" panose="05050102010706020507" pitchFamily="18" charset="2"/>
              </a:rPr>
              <a:t> </a:t>
            </a:r>
            <a:r>
              <a:rPr lang="en-US" sz="2000" dirty="0">
                <a:solidFill>
                  <a:srgbClr val="FF0000"/>
                </a:solidFill>
                <a:sym typeface="Symbol" panose="05050102010706020507" pitchFamily="18" charset="2"/>
              </a:rPr>
              <a:t>good</a:t>
            </a:r>
            <a:r>
              <a:rPr lang="en-US" sz="2000" dirty="0">
                <a:solidFill>
                  <a:srgbClr val="0033CC"/>
                </a:solidFill>
                <a:sym typeface="Symbol" panose="05050102010706020507" pitchFamily="18" charset="2"/>
              </a:rPr>
              <a:t> and  -</a:t>
            </a:r>
            <a:r>
              <a:rPr lang="en-US" sz="2000" dirty="0" err="1">
                <a:solidFill>
                  <a:srgbClr val="0033CC"/>
                </a:solidFill>
                <a:sym typeface="Symbol" panose="05050102010706020507" pitchFamily="18" charset="2"/>
              </a:rPr>
              <a:t>ve</a:t>
            </a:r>
            <a:r>
              <a:rPr lang="en-US" sz="2000" dirty="0">
                <a:solidFill>
                  <a:srgbClr val="0033CC"/>
                </a:solidFill>
                <a:sym typeface="Symbol" panose="05050102010706020507" pitchFamily="18" charset="2"/>
              </a:rPr>
              <a:t> value  </a:t>
            </a:r>
            <a:r>
              <a:rPr lang="en-US" sz="2000" dirty="0">
                <a:solidFill>
                  <a:srgbClr val="FF0000"/>
                </a:solidFill>
                <a:sym typeface="Symbol" panose="05050102010706020507" pitchFamily="18" charset="2"/>
              </a:rPr>
              <a:t>bad </a:t>
            </a:r>
            <a:r>
              <a:rPr lang="en-US" sz="2000" dirty="0">
                <a:sym typeface="Symbol" panose="05050102010706020507" pitchFamily="18" charset="2"/>
              </a:rPr>
              <a:t>for MAX.</a:t>
            </a:r>
          </a:p>
          <a:p>
            <a:pPr algn="just"/>
            <a:r>
              <a:rPr lang="en-US" sz="2000" dirty="0">
                <a:sym typeface="Symbol" panose="05050102010706020507" pitchFamily="18" charset="2"/>
              </a:rPr>
              <a:t>The heuristic value of nodes are determined at some level (one-ply /two-ply).</a:t>
            </a:r>
          </a:p>
          <a:p>
            <a:pPr algn="just"/>
            <a:r>
              <a:rPr lang="en-US" sz="2000" dirty="0">
                <a:sym typeface="Symbol" panose="05050102010706020507" pitchFamily="18" charset="2"/>
              </a:rPr>
              <a:t>The procedure through which the scoring information travels up the game is called MINIMAX procedure</a:t>
            </a:r>
          </a:p>
          <a:p>
            <a:pPr algn="just"/>
            <a:endParaRPr lang="en-US" sz="2000" dirty="0"/>
          </a:p>
          <a:p>
            <a:pPr algn="just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xmlns="" val="3005560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5F2CD79-0B2E-4B36-940B-A01FF3334D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9736" y="23323"/>
            <a:ext cx="4618856" cy="1143000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One-Ply &amp; two-Ply</a:t>
            </a:r>
            <a:endParaRPr lang="en-IN" dirty="0">
              <a:solidFill>
                <a:srgbClr val="C0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2A8510C9-C843-4487-AB5D-BEC770AA44F9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639616" y="1412776"/>
            <a:ext cx="7148930" cy="4896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2722443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75520" y="692696"/>
            <a:ext cx="864096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 is the procedure through which the scoring info travels up the game tree.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Propagates to root, the estimated score generated by heuristic evaluation function.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 is recursive algorithm.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Player tries to maximize its chance of a win while minimizing that of the opponent.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player with +</a:t>
            </a:r>
            <a:r>
              <a:rPr lang="en-US" dirty="0" err="1"/>
              <a:t>ve</a:t>
            </a:r>
            <a:r>
              <a:rPr lang="en-US" dirty="0"/>
              <a:t> number is maximizing player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player with –</a:t>
            </a:r>
            <a:r>
              <a:rPr lang="en-US" dirty="0" err="1"/>
              <a:t>ve</a:t>
            </a:r>
            <a:r>
              <a:rPr lang="en-US" dirty="0"/>
              <a:t> number is minimizing player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each move MAX player tries to take a path that leads to a large +</a:t>
            </a:r>
            <a:r>
              <a:rPr lang="en-US" dirty="0" err="1"/>
              <a:t>ve</a:t>
            </a:r>
            <a:r>
              <a:rPr lang="en-US" dirty="0"/>
              <a:t> number while opponent will try to face the game towards –</a:t>
            </a:r>
            <a:r>
              <a:rPr lang="en-US" dirty="0" err="1"/>
              <a:t>ve</a:t>
            </a:r>
            <a:r>
              <a:rPr lang="en-US" dirty="0"/>
              <a:t> static evaluation.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855640" y="2780928"/>
            <a:ext cx="6072229" cy="346963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FE24344B-00D5-451A-89B2-39DE04D48FFF}"/>
              </a:ext>
            </a:extLst>
          </p:cNvPr>
          <p:cNvSpPr txBox="1"/>
          <p:nvPr/>
        </p:nvSpPr>
        <p:spPr>
          <a:xfrm>
            <a:off x="4283941" y="99502"/>
            <a:ext cx="362411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rgbClr val="C00000"/>
                </a:solidFill>
              </a:rPr>
              <a:t>MINIMAX Procedure</a:t>
            </a:r>
          </a:p>
        </p:txBody>
      </p:sp>
    </p:spTree>
    <p:extLst>
      <p:ext uri="{BB962C8B-B14F-4D97-AF65-F5344CB8AC3E}">
        <p14:creationId xmlns:p14="http://schemas.microsoft.com/office/powerpoint/2010/main" xmlns="" val="2425991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207568" y="1628801"/>
            <a:ext cx="7776864" cy="44781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5563">
              <a:spcAft>
                <a:spcPts val="1800"/>
              </a:spcAft>
            </a:pPr>
            <a:r>
              <a:rPr lang="en-US" sz="2400" dirty="0"/>
              <a:t>The algorithmic steps of this procedure may be written as:</a:t>
            </a:r>
          </a:p>
          <a:p>
            <a:pPr marL="341313" indent="-285750">
              <a:spcAft>
                <a:spcPts val="1800"/>
              </a:spcAft>
              <a:buFont typeface="Arial" pitchFamily="34" charset="0"/>
              <a:buChar char="•"/>
            </a:pPr>
            <a:r>
              <a:rPr lang="en-US" sz="2400" dirty="0"/>
              <a:t>Keep on </a:t>
            </a:r>
            <a:r>
              <a:rPr lang="en-US" sz="2400" dirty="0">
                <a:solidFill>
                  <a:srgbClr val="0033CC"/>
                </a:solidFill>
              </a:rPr>
              <a:t>generating</a:t>
            </a:r>
            <a:r>
              <a:rPr lang="en-US" sz="2400" dirty="0"/>
              <a:t> the search tree till the limit, say </a:t>
            </a:r>
            <a:r>
              <a:rPr lang="en-US" sz="2400" dirty="0">
                <a:solidFill>
                  <a:srgbClr val="0033CC"/>
                </a:solidFill>
              </a:rPr>
              <a:t>depth d</a:t>
            </a:r>
            <a:r>
              <a:rPr lang="en-US" sz="2400" dirty="0"/>
              <a:t> of the tree, has been reached from the </a:t>
            </a:r>
            <a:r>
              <a:rPr lang="en-US" sz="2400" dirty="0">
                <a:solidFill>
                  <a:srgbClr val="0033CC"/>
                </a:solidFill>
              </a:rPr>
              <a:t>current position</a:t>
            </a:r>
            <a:r>
              <a:rPr lang="en-US" sz="2400" dirty="0"/>
              <a:t>.</a:t>
            </a:r>
          </a:p>
          <a:p>
            <a:pPr marL="341313" indent="-285750">
              <a:spcAft>
                <a:spcPts val="1800"/>
              </a:spcAft>
              <a:buFont typeface="Arial" pitchFamily="34" charset="0"/>
              <a:buChar char="•"/>
            </a:pPr>
            <a:r>
              <a:rPr lang="en-US" sz="2400" dirty="0">
                <a:solidFill>
                  <a:srgbClr val="0033CC"/>
                </a:solidFill>
              </a:rPr>
              <a:t>Compute</a:t>
            </a:r>
            <a:r>
              <a:rPr lang="en-US" sz="2400" dirty="0"/>
              <a:t> the </a:t>
            </a:r>
            <a:r>
              <a:rPr lang="en-US" sz="2400" dirty="0">
                <a:solidFill>
                  <a:srgbClr val="0033CC"/>
                </a:solidFill>
              </a:rPr>
              <a:t>static value </a:t>
            </a:r>
            <a:r>
              <a:rPr lang="en-US" sz="2400" dirty="0"/>
              <a:t>of the </a:t>
            </a:r>
            <a:r>
              <a:rPr lang="en-US" sz="2400" dirty="0">
                <a:solidFill>
                  <a:srgbClr val="0033CC"/>
                </a:solidFill>
              </a:rPr>
              <a:t>leaf nodes at depth d </a:t>
            </a:r>
            <a:r>
              <a:rPr lang="en-US" sz="2400" dirty="0"/>
              <a:t>from the current position of the game tree using </a:t>
            </a:r>
            <a:r>
              <a:rPr lang="en-US" sz="2400" dirty="0">
                <a:solidFill>
                  <a:srgbClr val="0033CC"/>
                </a:solidFill>
              </a:rPr>
              <a:t>evaluation function.</a:t>
            </a:r>
          </a:p>
          <a:p>
            <a:pPr marL="341313" indent="-285750">
              <a:spcAft>
                <a:spcPts val="1800"/>
              </a:spcAft>
              <a:buFont typeface="Arial" pitchFamily="34" charset="0"/>
              <a:buChar char="•"/>
            </a:pPr>
            <a:r>
              <a:rPr lang="en-US" sz="2400" dirty="0">
                <a:solidFill>
                  <a:srgbClr val="0033CC"/>
                </a:solidFill>
              </a:rPr>
              <a:t>Propagate</a:t>
            </a:r>
            <a:r>
              <a:rPr lang="en-US" sz="2400" dirty="0"/>
              <a:t> the values till the </a:t>
            </a:r>
            <a:r>
              <a:rPr lang="en-US" sz="2400" dirty="0">
                <a:solidFill>
                  <a:srgbClr val="0033CC"/>
                </a:solidFill>
              </a:rPr>
              <a:t>current position </a:t>
            </a:r>
            <a:r>
              <a:rPr lang="en-US" sz="2400" dirty="0"/>
              <a:t>based on </a:t>
            </a:r>
            <a:r>
              <a:rPr lang="en-US" sz="2400" dirty="0">
                <a:solidFill>
                  <a:srgbClr val="0033CC"/>
                </a:solidFill>
              </a:rPr>
              <a:t>MINIMAX</a:t>
            </a:r>
            <a:r>
              <a:rPr lang="en-US" sz="2400" dirty="0"/>
              <a:t> strategy.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51E2ED20-0FE1-40FB-AE0A-90CC9C1EA5A0}"/>
              </a:ext>
            </a:extLst>
          </p:cNvPr>
          <p:cNvSpPr txBox="1"/>
          <p:nvPr/>
        </p:nvSpPr>
        <p:spPr>
          <a:xfrm>
            <a:off x="3993534" y="620688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rgbClr val="C00000"/>
                </a:solidFill>
              </a:rPr>
              <a:t>MINIMAX Procedure</a:t>
            </a:r>
          </a:p>
        </p:txBody>
      </p:sp>
    </p:spTree>
    <p:extLst>
      <p:ext uri="{BB962C8B-B14F-4D97-AF65-F5344CB8AC3E}">
        <p14:creationId xmlns:p14="http://schemas.microsoft.com/office/powerpoint/2010/main" xmlns="" val="4079807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847528" y="894829"/>
            <a:ext cx="4608512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1200"/>
              </a:spcAft>
            </a:pPr>
            <a:r>
              <a:rPr lang="en-US" dirty="0"/>
              <a:t>Steps in MINIMAX strategy are written as follows:</a:t>
            </a:r>
          </a:p>
          <a:p>
            <a:pPr algn="just">
              <a:spcAft>
                <a:spcPts val="1200"/>
              </a:spcAft>
              <a:buFont typeface="Arial" pitchFamily="34" charset="0"/>
              <a:buChar char="•"/>
            </a:pPr>
            <a:r>
              <a:rPr lang="en-US" dirty="0"/>
              <a:t>If the </a:t>
            </a:r>
            <a:r>
              <a:rPr lang="en-US" dirty="0">
                <a:solidFill>
                  <a:srgbClr val="0033CC"/>
                </a:solidFill>
              </a:rPr>
              <a:t>level is minimizing </a:t>
            </a:r>
            <a:r>
              <a:rPr lang="en-US" dirty="0"/>
              <a:t>level(level reached during minimizer’s turn),then</a:t>
            </a:r>
          </a:p>
          <a:p>
            <a:pPr marL="398463" indent="-174625" algn="just">
              <a:spcAft>
                <a:spcPts val="1200"/>
              </a:spcAft>
              <a:buFont typeface="+mj-lt"/>
              <a:buAutoNum type="arabicPeriod"/>
            </a:pPr>
            <a:r>
              <a:rPr lang="en-US" dirty="0"/>
              <a:t> Generate the successors of the current position</a:t>
            </a:r>
          </a:p>
          <a:p>
            <a:pPr marL="398463" indent="-174625" algn="just">
              <a:spcAft>
                <a:spcPts val="1200"/>
              </a:spcAft>
              <a:buFont typeface="+mj-lt"/>
              <a:buAutoNum type="arabicPeriod"/>
            </a:pPr>
            <a:r>
              <a:rPr lang="en-US" dirty="0"/>
              <a:t> Apply MINIMAX  to each of the successors</a:t>
            </a:r>
          </a:p>
          <a:p>
            <a:pPr marL="398463" indent="-174625" algn="just">
              <a:spcAft>
                <a:spcPts val="1200"/>
              </a:spcAft>
              <a:buFont typeface="+mj-lt"/>
              <a:buAutoNum type="arabicPeriod"/>
            </a:pPr>
            <a:r>
              <a:rPr lang="en-US" dirty="0"/>
              <a:t> Return the </a:t>
            </a:r>
            <a:r>
              <a:rPr lang="en-US" dirty="0">
                <a:solidFill>
                  <a:srgbClr val="0033CC"/>
                </a:solidFill>
              </a:rPr>
              <a:t>minimum</a:t>
            </a:r>
            <a:r>
              <a:rPr lang="en-US" dirty="0"/>
              <a:t> of the results</a:t>
            </a:r>
          </a:p>
          <a:p>
            <a:pPr algn="just">
              <a:spcAft>
                <a:spcPts val="1200"/>
              </a:spcAft>
              <a:buFont typeface="Arial" pitchFamily="34" charset="0"/>
              <a:buChar char="•"/>
            </a:pPr>
            <a:r>
              <a:rPr lang="en-US" dirty="0"/>
              <a:t>  If the </a:t>
            </a:r>
            <a:r>
              <a:rPr lang="en-US" dirty="0">
                <a:solidFill>
                  <a:srgbClr val="0033CC"/>
                </a:solidFill>
              </a:rPr>
              <a:t>level is maximizing </a:t>
            </a:r>
            <a:r>
              <a:rPr lang="en-US" dirty="0"/>
              <a:t>level(level reached during </a:t>
            </a:r>
            <a:r>
              <a:rPr lang="en-US" dirty="0" err="1"/>
              <a:t>maximizer’s</a:t>
            </a:r>
            <a:r>
              <a:rPr lang="en-US" dirty="0"/>
              <a:t> turn),then</a:t>
            </a:r>
          </a:p>
          <a:p>
            <a:pPr marL="341313" indent="-227013" algn="just">
              <a:spcAft>
                <a:spcPts val="1200"/>
              </a:spcAft>
              <a:buFont typeface="+mj-lt"/>
              <a:buAutoNum type="arabicPeriod"/>
            </a:pPr>
            <a:r>
              <a:rPr lang="en-US" dirty="0"/>
              <a:t> Generate the successors of the current position.</a:t>
            </a:r>
          </a:p>
          <a:p>
            <a:pPr marL="341313" indent="-227013" algn="just">
              <a:spcAft>
                <a:spcPts val="1200"/>
              </a:spcAft>
              <a:buFont typeface="+mj-lt"/>
              <a:buAutoNum type="arabicPeriod"/>
            </a:pPr>
            <a:r>
              <a:rPr lang="en-US" dirty="0"/>
              <a:t> Apply MINIMAX  to each of the successors</a:t>
            </a:r>
          </a:p>
          <a:p>
            <a:pPr marL="341313" indent="-227013" algn="just">
              <a:spcAft>
                <a:spcPts val="1200"/>
              </a:spcAft>
              <a:buFont typeface="+mj-lt"/>
              <a:buAutoNum type="arabicPeriod"/>
            </a:pPr>
            <a:r>
              <a:rPr lang="en-US" dirty="0"/>
              <a:t> Return the </a:t>
            </a:r>
            <a:r>
              <a:rPr lang="en-US" dirty="0">
                <a:solidFill>
                  <a:srgbClr val="0033CC"/>
                </a:solidFill>
              </a:rPr>
              <a:t>maximum</a:t>
            </a:r>
            <a:r>
              <a:rPr lang="en-US" dirty="0"/>
              <a:t> of the results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92DC0C62-1A69-4F99-8DD6-B266C8DA0DEB}"/>
              </a:ext>
            </a:extLst>
          </p:cNvPr>
          <p:cNvSpPr txBox="1"/>
          <p:nvPr/>
        </p:nvSpPr>
        <p:spPr>
          <a:xfrm>
            <a:off x="3810000" y="282764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rgbClr val="C00000"/>
                </a:solidFill>
              </a:rPr>
              <a:t>MINIMAX Strategy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845E4385-D83A-4483-B981-1AFB2B189EA3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436987" y="1055692"/>
            <a:ext cx="4032448" cy="504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436067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91544" y="1484785"/>
            <a:ext cx="792088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400" dirty="0"/>
              <a:t>The functions used are:</a:t>
            </a:r>
          </a:p>
          <a:p>
            <a:pPr marL="285750" indent="-285750" algn="just">
              <a:spcAft>
                <a:spcPts val="1200"/>
              </a:spcAft>
              <a:buFont typeface="Arial" pitchFamily="34" charset="0"/>
              <a:buChar char="•"/>
            </a:pPr>
            <a:r>
              <a:rPr lang="en-US" sz="2400" dirty="0">
                <a:solidFill>
                  <a:srgbClr val="0033CC"/>
                </a:solidFill>
              </a:rPr>
              <a:t>GEN(Pos)</a:t>
            </a:r>
            <a:r>
              <a:rPr lang="en-US" sz="2400" dirty="0"/>
              <a:t> : This function generates a list of </a:t>
            </a:r>
            <a:r>
              <a:rPr lang="en-US" sz="2400" dirty="0">
                <a:solidFill>
                  <a:srgbClr val="0033CC"/>
                </a:solidFill>
              </a:rPr>
              <a:t>SUCCs </a:t>
            </a:r>
            <a:r>
              <a:rPr lang="en-US" sz="2400" dirty="0"/>
              <a:t>(successors) of the Pos , where Pos represents a variable corresponding to position.</a:t>
            </a:r>
          </a:p>
          <a:p>
            <a:pPr marL="285750" indent="-285750" algn="just">
              <a:spcAft>
                <a:spcPts val="1200"/>
              </a:spcAft>
              <a:buFont typeface="Arial" pitchFamily="34" charset="0"/>
              <a:buChar char="•"/>
            </a:pPr>
            <a:r>
              <a:rPr lang="en-US" sz="2400" dirty="0">
                <a:solidFill>
                  <a:srgbClr val="0033CC"/>
                </a:solidFill>
              </a:rPr>
              <a:t>EVAL(Pos, Player) </a:t>
            </a:r>
            <a:r>
              <a:rPr lang="en-US" sz="2400" dirty="0"/>
              <a:t>: This function returns a number representing the </a:t>
            </a:r>
            <a:r>
              <a:rPr lang="en-US" sz="2400" dirty="0">
                <a:solidFill>
                  <a:srgbClr val="0033CC"/>
                </a:solidFill>
              </a:rPr>
              <a:t>goodness of Pos for the player </a:t>
            </a:r>
            <a:r>
              <a:rPr lang="en-US" sz="2400" dirty="0"/>
              <a:t>from the current position.</a:t>
            </a:r>
          </a:p>
          <a:p>
            <a:pPr marL="285750" indent="-285750" algn="just">
              <a:spcAft>
                <a:spcPts val="1200"/>
              </a:spcAft>
              <a:buFont typeface="Arial" pitchFamily="34" charset="0"/>
              <a:buChar char="•"/>
            </a:pPr>
            <a:r>
              <a:rPr lang="en-US" sz="2400" dirty="0">
                <a:solidFill>
                  <a:srgbClr val="0033CC"/>
                </a:solidFill>
              </a:rPr>
              <a:t>DEPTH(Pos, Depth) </a:t>
            </a:r>
            <a:r>
              <a:rPr lang="en-US" sz="2400" dirty="0"/>
              <a:t>: It is a Boolean Function that </a:t>
            </a:r>
            <a:r>
              <a:rPr lang="en-US" sz="2400" dirty="0">
                <a:solidFill>
                  <a:srgbClr val="0033CC"/>
                </a:solidFill>
              </a:rPr>
              <a:t>returns true</a:t>
            </a:r>
            <a:r>
              <a:rPr lang="en-US" sz="2400" dirty="0"/>
              <a:t> if the search has </a:t>
            </a:r>
            <a:r>
              <a:rPr lang="en-US" sz="2400" dirty="0">
                <a:solidFill>
                  <a:srgbClr val="0033CC"/>
                </a:solidFill>
              </a:rPr>
              <a:t>reached the maximum depth </a:t>
            </a:r>
            <a:r>
              <a:rPr lang="en-US" sz="2400" dirty="0"/>
              <a:t>fro the current position , else it return false.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A6EA2AEB-CBF1-4499-8B28-1D6B4EB65F21}"/>
              </a:ext>
            </a:extLst>
          </p:cNvPr>
          <p:cNvSpPr txBox="1"/>
          <p:nvPr/>
        </p:nvSpPr>
        <p:spPr>
          <a:xfrm>
            <a:off x="4007768" y="476672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rgbClr val="C00000"/>
                </a:solidFill>
              </a:rPr>
              <a:t>MINIMAX Algorithm</a:t>
            </a:r>
          </a:p>
        </p:txBody>
      </p:sp>
    </p:spTree>
    <p:extLst>
      <p:ext uri="{BB962C8B-B14F-4D97-AF65-F5344CB8AC3E}">
        <p14:creationId xmlns:p14="http://schemas.microsoft.com/office/powerpoint/2010/main" xmlns="" val="1438088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A6EA2AEB-CBF1-4499-8B28-1D6B4EB65F21}"/>
              </a:ext>
            </a:extLst>
          </p:cNvPr>
          <p:cNvSpPr txBox="1"/>
          <p:nvPr/>
        </p:nvSpPr>
        <p:spPr>
          <a:xfrm>
            <a:off x="3810000" y="116632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rgbClr val="C00000"/>
                </a:solidFill>
              </a:rPr>
              <a:t>MINIMAX Algorithm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3591" y="681055"/>
            <a:ext cx="7632103" cy="5710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546260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51384" y="260648"/>
            <a:ext cx="9144000" cy="866477"/>
          </a:xfrm>
        </p:spPr>
        <p:txBody>
          <a:bodyPr>
            <a:normAutofit/>
          </a:bodyPr>
          <a:lstStyle/>
          <a:p>
            <a:pPr algn="l"/>
            <a:r>
              <a:rPr lang="en-IN" sz="3200" b="1" dirty="0" smtClean="0"/>
              <a:t>Example: Tic-Tc-Toe Game</a:t>
            </a:r>
            <a:endParaRPr lang="en-IN" sz="32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424" y="1268760"/>
            <a:ext cx="8640960" cy="21965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1624" y="3717032"/>
            <a:ext cx="5724911" cy="248632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832304" y="5085184"/>
            <a:ext cx="24482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 smtClean="0"/>
              <a:t>Figure. </a:t>
            </a:r>
            <a:r>
              <a:rPr lang="en-IN" dirty="0" smtClean="0"/>
              <a:t>Board Position for a Game of Tic-Tac-Toe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3790977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1504" y="908720"/>
            <a:ext cx="7126726" cy="4006965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1343472" y="260648"/>
            <a:ext cx="9144000" cy="72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 lnSpcReduction="20000"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 panose="020F0502020204030204"/>
              <a:buNone/>
              <a:tabLst/>
              <a:defRPr/>
            </a:pPr>
            <a:r>
              <a:rPr kumimoji="0" lang="en-IN" sz="6000" b="1" i="0" u="none" strike="noStrike" kern="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Example:</a:t>
            </a:r>
            <a:endParaRPr kumimoji="0" lang="en-IN" sz="6000" b="1" i="0" u="none" strike="noStrike" kern="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7528" y="5013176"/>
            <a:ext cx="7488832" cy="1581928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0176" y="1326174"/>
            <a:ext cx="2621507" cy="221913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289" y="4276762"/>
            <a:ext cx="3487214" cy="224961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3912" y="3789040"/>
            <a:ext cx="5590517" cy="273734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250369" y="195746"/>
            <a:ext cx="7200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 smtClean="0"/>
              <a:t>Alpha-Beta Pruning</a:t>
            </a:r>
            <a:endParaRPr lang="en-IN" sz="3200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6033" y="780521"/>
            <a:ext cx="2709727" cy="257573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23392" y="3356251"/>
            <a:ext cx="40324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 smtClean="0"/>
              <a:t>Figure. </a:t>
            </a:r>
            <a:r>
              <a:rPr lang="en-IN" dirty="0" smtClean="0"/>
              <a:t>Alpha –Beta pruning Algorithm: Step 1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2394247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6737" y="938340"/>
            <a:ext cx="8132769" cy="4285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540694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0293" y="569728"/>
            <a:ext cx="8931414" cy="5718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530099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3552" y="2348880"/>
            <a:ext cx="7020062" cy="302433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23392" y="188640"/>
            <a:ext cx="7200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 smtClean="0"/>
              <a:t>Refinement's to Alpha-Beta Pruning</a:t>
            </a:r>
            <a:endParaRPr lang="en-IN" sz="32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767408" y="1124744"/>
            <a:ext cx="7200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3200" b="1" dirty="0" smtClean="0"/>
              <a:t>Pruning of slightly better paths</a:t>
            </a:r>
            <a:endParaRPr lang="en-IN" sz="3200" b="1" dirty="0"/>
          </a:p>
        </p:txBody>
      </p:sp>
    </p:spTree>
    <p:extLst>
      <p:ext uri="{BB962C8B-B14F-4D97-AF65-F5344CB8AC3E}">
        <p14:creationId xmlns:p14="http://schemas.microsoft.com/office/powerpoint/2010/main" xmlns="" val="567768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448" y="1628800"/>
            <a:ext cx="3289265" cy="185944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8168" y="1661236"/>
            <a:ext cx="3395766" cy="185944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9656" y="3645024"/>
            <a:ext cx="5544616" cy="305530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83432" y="952114"/>
            <a:ext cx="7200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3200" b="1" dirty="0" smtClean="0"/>
              <a:t>Waiting for Quiescence</a:t>
            </a:r>
            <a:endParaRPr lang="en-IN" sz="32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623392" y="188640"/>
            <a:ext cx="7200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 smtClean="0"/>
              <a:t>Refinement's to Alpha-Beta Pruning</a:t>
            </a:r>
            <a:endParaRPr lang="en-IN" sz="3200" b="1" dirty="0"/>
          </a:p>
        </p:txBody>
      </p:sp>
    </p:spTree>
    <p:extLst>
      <p:ext uri="{BB962C8B-B14F-4D97-AF65-F5344CB8AC3E}">
        <p14:creationId xmlns:p14="http://schemas.microsoft.com/office/powerpoint/2010/main" xmlns="" val="2939957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0536" y="535440"/>
            <a:ext cx="4680520" cy="607014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617304" y="0"/>
            <a:ext cx="46805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b="1" dirty="0" smtClean="0"/>
              <a:t>Constraint Satisfaction</a:t>
            </a:r>
            <a:endParaRPr lang="en-IN" sz="2800" b="1" dirty="0"/>
          </a:p>
        </p:txBody>
      </p:sp>
    </p:spTree>
    <p:extLst>
      <p:ext uri="{BB962C8B-B14F-4D97-AF65-F5344CB8AC3E}">
        <p14:creationId xmlns:p14="http://schemas.microsoft.com/office/powerpoint/2010/main" xmlns="" val="2712810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1704" y="502787"/>
            <a:ext cx="5399736" cy="636487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647728" y="55418"/>
            <a:ext cx="46805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b="1" dirty="0" smtClean="0"/>
              <a:t>Constraint Satisfaction</a:t>
            </a:r>
            <a:endParaRPr lang="en-IN" sz="2800" b="1" dirty="0"/>
          </a:p>
        </p:txBody>
      </p:sp>
    </p:spTree>
    <p:extLst>
      <p:ext uri="{BB962C8B-B14F-4D97-AF65-F5344CB8AC3E}">
        <p14:creationId xmlns:p14="http://schemas.microsoft.com/office/powerpoint/2010/main" xmlns="" val="1362103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7568" y="332656"/>
            <a:ext cx="7272808" cy="618866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Difference between A* and AO* algorithms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28594185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5480" y="2204864"/>
            <a:ext cx="8849057" cy="361108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416905" y="1124744"/>
            <a:ext cx="49685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 smtClean="0"/>
              <a:t>Example for AO*</a:t>
            </a:r>
            <a:endParaRPr lang="en-IN" b="1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351" y="1052736"/>
            <a:ext cx="11665297" cy="475252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384" y="404664"/>
            <a:ext cx="4986712" cy="237626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0096" y="332656"/>
            <a:ext cx="3384375" cy="293688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1464" y="3068960"/>
            <a:ext cx="3511600" cy="324335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04112" y="3429000"/>
            <a:ext cx="3194581" cy="313361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41901</TotalTime>
  <Words>1447</Words>
  <Application>Microsoft Office PowerPoint</Application>
  <PresentationFormat>Custom</PresentationFormat>
  <Paragraphs>173</Paragraphs>
  <Slides>46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47" baseType="lpstr">
      <vt:lpstr>Office Theme</vt:lpstr>
      <vt:lpstr>Unit-2</vt:lpstr>
      <vt:lpstr>Problem Reduction</vt:lpstr>
      <vt:lpstr>Problem Reduction</vt:lpstr>
      <vt:lpstr>Slide 4</vt:lpstr>
      <vt:lpstr>Slide 5</vt:lpstr>
      <vt:lpstr>Difference between A* and AO* algorithms</vt:lpstr>
      <vt:lpstr>Slide 7</vt:lpstr>
      <vt:lpstr>Slide 8</vt:lpstr>
      <vt:lpstr>Slide 9</vt:lpstr>
      <vt:lpstr>Slide 10</vt:lpstr>
      <vt:lpstr>Slide 11</vt:lpstr>
      <vt:lpstr>Slide 12</vt:lpstr>
      <vt:lpstr>Slide 13</vt:lpstr>
      <vt:lpstr>Game Playing</vt:lpstr>
      <vt:lpstr>Slide 15</vt:lpstr>
      <vt:lpstr>Game problem versus state space problem</vt:lpstr>
      <vt:lpstr> Status labelling procedure in game tree</vt:lpstr>
      <vt:lpstr>Slide 18</vt:lpstr>
      <vt:lpstr>Slide 19</vt:lpstr>
      <vt:lpstr>Nim Game Problem</vt:lpstr>
      <vt:lpstr>Slide 21</vt:lpstr>
      <vt:lpstr>Slide 22</vt:lpstr>
      <vt:lpstr>Slide 23</vt:lpstr>
      <vt:lpstr>Slide 24</vt:lpstr>
      <vt:lpstr>MAX - WIN</vt:lpstr>
      <vt:lpstr>Validity of Cases for Winning of MAX Player </vt:lpstr>
      <vt:lpstr>Slide 27</vt:lpstr>
      <vt:lpstr>Slide 28</vt:lpstr>
      <vt:lpstr>Slide 29</vt:lpstr>
      <vt:lpstr>Slide 30</vt:lpstr>
      <vt:lpstr>Bounded Look-Ahead Strategy and use of Evaluation Functions</vt:lpstr>
      <vt:lpstr>Bounded Look-Ahead Strategy and use of Evaluation Functions</vt:lpstr>
      <vt:lpstr>One-Ply &amp; two-Ply</vt:lpstr>
      <vt:lpstr>Slide 34</vt:lpstr>
      <vt:lpstr>Slide 35</vt:lpstr>
      <vt:lpstr>Slide 36</vt:lpstr>
      <vt:lpstr>Slide 37</vt:lpstr>
      <vt:lpstr>Slide 38</vt:lpstr>
      <vt:lpstr>Example: Tic-Tc-Toe Game</vt:lpstr>
      <vt:lpstr>Slide 40</vt:lpstr>
      <vt:lpstr>Slide 41</vt:lpstr>
      <vt:lpstr>Slide 42</vt:lpstr>
      <vt:lpstr>Slide 43</vt:lpstr>
      <vt:lpstr>Slide 44</vt:lpstr>
      <vt:lpstr>Slide 45</vt:lpstr>
      <vt:lpstr>Slide 46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Unit-1</dc:title>
  <dc:creator>Windows User</dc:creator>
  <cp:lastModifiedBy>Admin</cp:lastModifiedBy>
  <cp:revision>72</cp:revision>
  <dcterms:created xsi:type="dcterms:W3CDTF">2021-09-14T09:31:00Z</dcterms:created>
  <dcterms:modified xsi:type="dcterms:W3CDTF">2022-09-06T04:38:58Z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51B0DCAADCA6454B9141AD5D2ECF4F0C</vt:lpwstr>
  </property>
  <property fmtid="{D5CDD505-2E9C-101B-9397-08002B2CF9AE}" pid="3" name="KSOProductBuildVer">
    <vt:lpwstr>1033-11.2.0.10296</vt:lpwstr>
  </property>
</Properties>
</file>